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2" r:id="rId5"/>
    <p:sldId id="258" r:id="rId6"/>
    <p:sldId id="263" r:id="rId7"/>
    <p:sldId id="259" r:id="rId8"/>
    <p:sldId id="264" r:id="rId9"/>
    <p:sldId id="260" r:id="rId10"/>
    <p:sldId id="261" r:id="rId11"/>
    <p:sldId id="270" r:id="rId12"/>
    <p:sldId id="268" r:id="rId13"/>
    <p:sldId id="271" r:id="rId14"/>
    <p:sldId id="274" r:id="rId15"/>
    <p:sldId id="272" r:id="rId16"/>
    <p:sldId id="273" r:id="rId17"/>
    <p:sldId id="275" r:id="rId18"/>
    <p:sldId id="26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10" autoAdjust="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24FE6F-70E6-4295-9981-CD63474969B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6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41EBF4-35E6-41F7-9082-5C6602BF5680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360786-1D70-4234-B19A-E7FAA8196F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Mantiqiy</a:t>
            </a:r>
            <a:r>
              <a:rPr lang="en-US" dirty="0"/>
              <a:t> </a:t>
            </a:r>
            <a:r>
              <a:rPr lang="en-US" dirty="0" err="1"/>
              <a:t>amallar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mantiqiy</a:t>
            </a:r>
            <a:r>
              <a:rPr lang="en-US" dirty="0"/>
              <a:t> </a:t>
            </a:r>
            <a:r>
              <a:rPr lang="en-US" dirty="0" err="1"/>
              <a:t>elementlar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67934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Qisqacha tarixiy ma’lumot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49"/>
          <a:stretch/>
        </p:blipFill>
        <p:spPr bwMode="auto">
          <a:xfrm>
            <a:off x="5508104" y="1628800"/>
            <a:ext cx="3061889" cy="4680000"/>
          </a:xfrm>
          <a:prstGeom prst="rect">
            <a:avLst/>
          </a:prstGeom>
          <a:ln w="38100" cap="sq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1556792"/>
            <a:ext cx="49685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en-US" sz="1700" dirty="0"/>
              <a:t>O’rta Osiyo xalqlari madaniyatini o’rta asr sharoitida dunyo madaniyatining oldingi qatoriga olib chiqqan buyuk mutafakkirlardan biri Abu Ali ibn Sino (980-1037) bo’lib, uning ijodida fanning tarkibini tekshirish, ilmlarning tartibini aniqlash, ularni tasnif qilishga e’tibor alohida o’rin egallaydi. Ibn Sino asarlarida (“Kitob ush-shifo”, “Kitob un-najot”, “Donishnoma”) falsafiy bilimlar: mantiq, fizika, matematika, metafizika tartibida beriladi. Bulardan mantiq - bilishning metodi, mavjudotni o’rganish, u haqda fikr yuritishning ilmiy usuli sifatida talqin etiladi. “Mantiq, - deb yozadi Ibn Sino, - insonga shunday bir qoida beradiki, bu qoida yordamida xulosa chiqarishda xatolardan saqlanadi”. Mantiq yordamida inson haqiqiy bilimni yolg’ondan ajratadi va noma’lum narsalar sirini o’rganadi. 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596080967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Mantiqiy ko’paytirish amali rostlik jadvalini aniqlang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48258241"/>
              </p:ext>
            </p:extLst>
          </p:nvPr>
        </p:nvGraphicFramePr>
        <p:xfrm>
          <a:off x="529208" y="1960240"/>
          <a:ext cx="3466728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A˄B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594779"/>
              </p:ext>
            </p:extLst>
          </p:nvPr>
        </p:nvGraphicFramePr>
        <p:xfrm>
          <a:off x="4716016" y="1956048"/>
          <a:ext cx="3456384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A˅B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286740"/>
              </p:ext>
            </p:extLst>
          </p:nvPr>
        </p:nvGraphicFramePr>
        <p:xfrm>
          <a:off x="1907704" y="4374232"/>
          <a:ext cx="4978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˥A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hlinkClick r:id="rId2" action="ppaction://hlinksldjump">
              <a:snd r:embed="rId3" name="click.wav"/>
            </a:hlinkClick>
          </p:cNvPr>
          <p:cNvSpPr/>
          <p:nvPr/>
        </p:nvSpPr>
        <p:spPr>
          <a:xfrm>
            <a:off x="539552" y="1988840"/>
            <a:ext cx="3456384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4" action="ppaction://hlinksldjump">
              <a:snd r:embed="rId3" name="click.wav"/>
            </a:hlinkClick>
          </p:cNvPr>
          <p:cNvSpPr/>
          <p:nvPr/>
        </p:nvSpPr>
        <p:spPr>
          <a:xfrm>
            <a:off x="4716016" y="1988840"/>
            <a:ext cx="3456384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4" action="ppaction://hlinksldjump">
              <a:snd r:embed="rId3" name="click.wav"/>
            </a:hlinkClick>
          </p:cNvPr>
          <p:cNvSpPr/>
          <p:nvPr/>
        </p:nvSpPr>
        <p:spPr>
          <a:xfrm>
            <a:off x="1907704" y="4365104"/>
            <a:ext cx="4968552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0291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Mantiqiy amallar yozilgan qatorni aniqlang.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“Va”, “Yoki”, “Emas”</a:t>
            </a:r>
          </a:p>
          <a:p>
            <a:endParaRPr lang="en-US" dirty="0"/>
          </a:p>
          <a:p>
            <a:r>
              <a:rPr lang="en-US" dirty="0" err="1"/>
              <a:t>Konyunksiya</a:t>
            </a:r>
            <a:r>
              <a:rPr lang="en-US" dirty="0"/>
              <a:t>, </a:t>
            </a:r>
            <a:r>
              <a:rPr lang="en-US" dirty="0" err="1"/>
              <a:t>dizyunksiya</a:t>
            </a:r>
            <a:r>
              <a:rPr lang="en-US" dirty="0"/>
              <a:t>, </a:t>
            </a:r>
            <a:r>
              <a:rPr lang="en-US" dirty="0" err="1"/>
              <a:t>inversiya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tushish</a:t>
            </a:r>
            <a:r>
              <a:rPr lang="en-US" dirty="0"/>
              <a:t>, </a:t>
            </a:r>
            <a:r>
              <a:rPr lang="en-US" dirty="0" err="1"/>
              <a:t>yig’uvchi</a:t>
            </a:r>
            <a:r>
              <a:rPr lang="en-US" dirty="0"/>
              <a:t>, inventor</a:t>
            </a:r>
          </a:p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>
              <a:snd r:embed="rId3" name="click.wav"/>
            </a:hlinkClick>
          </p:cNvPr>
          <p:cNvSpPr/>
          <p:nvPr/>
        </p:nvSpPr>
        <p:spPr>
          <a:xfrm>
            <a:off x="395536" y="1988840"/>
            <a:ext cx="576064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4" action="ppaction://hlinksldjump">
              <a:snd r:embed="rId3" name="click.wav"/>
            </a:hlinkClick>
          </p:cNvPr>
          <p:cNvSpPr/>
          <p:nvPr/>
        </p:nvSpPr>
        <p:spPr>
          <a:xfrm>
            <a:off x="547936" y="2852936"/>
            <a:ext cx="576064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>
              <a:snd r:embed="rId3" name="click.wav"/>
            </a:hlinkClick>
          </p:cNvPr>
          <p:cNvSpPr/>
          <p:nvPr/>
        </p:nvSpPr>
        <p:spPr>
          <a:xfrm>
            <a:off x="547936" y="3726820"/>
            <a:ext cx="5760640" cy="712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10286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147173" cy="1143000"/>
          </a:xfrm>
        </p:spPr>
        <p:txBody>
          <a:bodyPr/>
          <a:lstStyle/>
          <a:p>
            <a:r>
              <a:rPr lang="en-US" dirty="0"/>
              <a:t>Inventor sxemasi (“EMAS” elementi) ni aniqlang</a:t>
            </a:r>
            <a:endParaRPr lang="ru-RU" dirty="0"/>
          </a:p>
        </p:txBody>
      </p:sp>
      <p:grpSp>
        <p:nvGrpSpPr>
          <p:cNvPr id="50" name="Group 27"/>
          <p:cNvGrpSpPr>
            <a:grpSpLocks/>
          </p:cNvGrpSpPr>
          <p:nvPr/>
        </p:nvGrpSpPr>
        <p:grpSpPr bwMode="auto">
          <a:xfrm>
            <a:off x="386648" y="1916906"/>
            <a:ext cx="4535487" cy="1871663"/>
            <a:chOff x="2835" y="1162"/>
            <a:chExt cx="2857" cy="1361"/>
          </a:xfrm>
        </p:grpSpPr>
        <p:grpSp>
          <p:nvGrpSpPr>
            <p:cNvPr id="51" name="Group 26"/>
            <p:cNvGrpSpPr>
              <a:grpSpLocks/>
            </p:cNvGrpSpPr>
            <p:nvPr/>
          </p:nvGrpSpPr>
          <p:grpSpPr bwMode="auto">
            <a:xfrm>
              <a:off x="2835" y="1162"/>
              <a:ext cx="2767" cy="1361"/>
              <a:chOff x="2835" y="1162"/>
              <a:chExt cx="2767" cy="1361"/>
            </a:xfrm>
          </p:grpSpPr>
          <p:sp>
            <p:nvSpPr>
              <p:cNvPr id="53" name="Line 15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16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17"/>
              <p:cNvSpPr>
                <a:spLocks noChangeShapeType="1"/>
              </p:cNvSpPr>
              <p:nvPr/>
            </p:nvSpPr>
            <p:spPr bwMode="auto">
              <a:xfrm>
                <a:off x="3262" y="2523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18"/>
              <p:cNvSpPr>
                <a:spLocks noChangeShapeType="1"/>
              </p:cNvSpPr>
              <p:nvPr/>
            </p:nvSpPr>
            <p:spPr bwMode="auto">
              <a:xfrm>
                <a:off x="481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19"/>
              <p:cNvSpPr>
                <a:spLocks noChangeShapeType="1"/>
              </p:cNvSpPr>
              <p:nvPr/>
            </p:nvSpPr>
            <p:spPr bwMode="auto">
              <a:xfrm>
                <a:off x="2835" y="1615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20"/>
              <p:cNvSpPr>
                <a:spLocks noChangeShapeType="1"/>
              </p:cNvSpPr>
              <p:nvPr/>
            </p:nvSpPr>
            <p:spPr bwMode="auto">
              <a:xfrm>
                <a:off x="2835" y="2069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21"/>
              <p:cNvSpPr>
                <a:spLocks noChangeShapeType="1"/>
              </p:cNvSpPr>
              <p:nvPr/>
            </p:nvSpPr>
            <p:spPr bwMode="auto">
              <a:xfrm>
                <a:off x="4851" y="1842"/>
                <a:ext cx="751" cy="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Text Box 23"/>
              <p:cNvSpPr txBox="1">
                <a:spLocks noChangeArrowheads="1"/>
              </p:cNvSpPr>
              <p:nvPr/>
            </p:nvSpPr>
            <p:spPr bwMode="auto">
              <a:xfrm>
                <a:off x="2880" y="1237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FF0000"/>
                    </a:solidFill>
                  </a:rPr>
                  <a:t>A</a:t>
                </a:r>
                <a:endParaRPr lang="ru-RU" sz="25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Text Box 24"/>
              <p:cNvSpPr txBox="1">
                <a:spLocks noChangeArrowheads="1"/>
              </p:cNvSpPr>
              <p:nvPr/>
            </p:nvSpPr>
            <p:spPr bwMode="auto">
              <a:xfrm>
                <a:off x="2880" y="1760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0070C0"/>
                    </a:solidFill>
                  </a:rPr>
                  <a:t>B</a:t>
                </a:r>
                <a:endParaRPr lang="ru-RU" sz="25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52" name="Text Box 25"/>
            <p:cNvSpPr txBox="1">
              <a:spLocks noChangeArrowheads="1"/>
            </p:cNvSpPr>
            <p:nvPr/>
          </p:nvSpPr>
          <p:spPr bwMode="auto">
            <a:xfrm>
              <a:off x="4717" y="1499"/>
              <a:ext cx="975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dirty="0">
                  <a:solidFill>
                    <a:srgbClr val="00CC00"/>
                  </a:solidFill>
                </a:rPr>
                <a:t>A </a:t>
              </a:r>
              <a:r>
                <a:rPr lang="en-US" sz="2500" b="1" dirty="0" err="1">
                  <a:solidFill>
                    <a:srgbClr val="00CC00"/>
                  </a:solidFill>
                </a:rPr>
                <a:t>va</a:t>
              </a:r>
              <a:r>
                <a:rPr lang="en-US" sz="2500" b="1" dirty="0">
                  <a:solidFill>
                    <a:srgbClr val="00CC00"/>
                  </a:solidFill>
                </a:rPr>
                <a:t> B</a:t>
              </a:r>
              <a:endParaRPr lang="ru-RU" sz="2500" b="1" dirty="0">
                <a:solidFill>
                  <a:srgbClr val="00CC00"/>
                </a:solidFill>
              </a:endParaRPr>
            </a:p>
          </p:txBody>
        </p:sp>
      </p:grpSp>
      <p:sp>
        <p:nvSpPr>
          <p:cNvPr id="62" name="Text Box 44"/>
          <p:cNvSpPr txBox="1">
            <a:spLocks noChangeArrowheads="1"/>
          </p:cNvSpPr>
          <p:nvPr/>
        </p:nvSpPr>
        <p:spPr bwMode="auto">
          <a:xfrm>
            <a:off x="1475011" y="2593368"/>
            <a:ext cx="720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dirty="0"/>
              <a:t>Λ</a:t>
            </a:r>
            <a:endParaRPr lang="ru-RU" sz="2800" b="1" dirty="0"/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21412">
            <a:off x="1716763" y="2329620"/>
            <a:ext cx="1089501" cy="1080000"/>
          </a:xfrm>
          <a:prstGeom prst="rect">
            <a:avLst/>
          </a:prstGeom>
        </p:spPr>
      </p:pic>
      <p:grpSp>
        <p:nvGrpSpPr>
          <p:cNvPr id="78" name="Group 27"/>
          <p:cNvGrpSpPr>
            <a:grpSpLocks/>
          </p:cNvGrpSpPr>
          <p:nvPr/>
        </p:nvGrpSpPr>
        <p:grpSpPr bwMode="auto">
          <a:xfrm>
            <a:off x="386457" y="4149080"/>
            <a:ext cx="4473575" cy="1871663"/>
            <a:chOff x="2835" y="1162"/>
            <a:chExt cx="2818" cy="1361"/>
          </a:xfrm>
        </p:grpSpPr>
        <p:grpSp>
          <p:nvGrpSpPr>
            <p:cNvPr id="79" name="Group 26"/>
            <p:cNvGrpSpPr>
              <a:grpSpLocks/>
            </p:cNvGrpSpPr>
            <p:nvPr/>
          </p:nvGrpSpPr>
          <p:grpSpPr bwMode="auto">
            <a:xfrm>
              <a:off x="2835" y="1162"/>
              <a:ext cx="2767" cy="1361"/>
              <a:chOff x="2835" y="1162"/>
              <a:chExt cx="2767" cy="1361"/>
            </a:xfrm>
          </p:grpSpPr>
          <p:sp>
            <p:nvSpPr>
              <p:cNvPr id="81" name="Line 15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" name="Line 16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Line 17"/>
              <p:cNvSpPr>
                <a:spLocks noChangeShapeType="1"/>
              </p:cNvSpPr>
              <p:nvPr/>
            </p:nvSpPr>
            <p:spPr bwMode="auto">
              <a:xfrm>
                <a:off x="3262" y="2523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Line 18"/>
              <p:cNvSpPr>
                <a:spLocks noChangeShapeType="1"/>
              </p:cNvSpPr>
              <p:nvPr/>
            </p:nvSpPr>
            <p:spPr bwMode="auto">
              <a:xfrm>
                <a:off x="481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Line 19"/>
              <p:cNvSpPr>
                <a:spLocks noChangeShapeType="1"/>
              </p:cNvSpPr>
              <p:nvPr/>
            </p:nvSpPr>
            <p:spPr bwMode="auto">
              <a:xfrm>
                <a:off x="2835" y="1615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" name="Line 20"/>
              <p:cNvSpPr>
                <a:spLocks noChangeShapeType="1"/>
              </p:cNvSpPr>
              <p:nvPr/>
            </p:nvSpPr>
            <p:spPr bwMode="auto">
              <a:xfrm>
                <a:off x="2835" y="2069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7" name="Line 21"/>
              <p:cNvSpPr>
                <a:spLocks noChangeShapeType="1"/>
              </p:cNvSpPr>
              <p:nvPr/>
            </p:nvSpPr>
            <p:spPr bwMode="auto">
              <a:xfrm>
                <a:off x="4851" y="1842"/>
                <a:ext cx="751" cy="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" name="Text Box 23"/>
              <p:cNvSpPr txBox="1">
                <a:spLocks noChangeArrowheads="1"/>
              </p:cNvSpPr>
              <p:nvPr/>
            </p:nvSpPr>
            <p:spPr bwMode="auto">
              <a:xfrm>
                <a:off x="2880" y="1237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FF0000"/>
                    </a:solidFill>
                  </a:rPr>
                  <a:t>A</a:t>
                </a:r>
                <a:endParaRPr lang="ru-RU" sz="25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9" name="Text Box 24"/>
              <p:cNvSpPr txBox="1">
                <a:spLocks noChangeArrowheads="1"/>
              </p:cNvSpPr>
              <p:nvPr/>
            </p:nvSpPr>
            <p:spPr bwMode="auto">
              <a:xfrm>
                <a:off x="2880" y="1760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0070C0"/>
                    </a:solidFill>
                  </a:rPr>
                  <a:t>B</a:t>
                </a:r>
                <a:endParaRPr lang="ru-RU" sz="25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80" name="Text Box 25"/>
            <p:cNvSpPr txBox="1">
              <a:spLocks noChangeArrowheads="1"/>
            </p:cNvSpPr>
            <p:nvPr/>
          </p:nvSpPr>
          <p:spPr bwMode="auto">
            <a:xfrm>
              <a:off x="4769" y="1552"/>
              <a:ext cx="8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solidFill>
                    <a:srgbClr val="00CC00"/>
                  </a:solidFill>
                </a:rPr>
                <a:t>A </a:t>
              </a:r>
              <a:r>
                <a:rPr lang="en-US" sz="2000" b="1" dirty="0" err="1">
                  <a:solidFill>
                    <a:srgbClr val="00CC00"/>
                  </a:solidFill>
                </a:rPr>
                <a:t>yoki</a:t>
              </a:r>
              <a:r>
                <a:rPr lang="en-US" sz="2000" b="1" dirty="0">
                  <a:solidFill>
                    <a:srgbClr val="00CC00"/>
                  </a:solidFill>
                </a:rPr>
                <a:t> B</a:t>
              </a:r>
              <a:endParaRPr lang="ru-RU" sz="2000" b="1" dirty="0">
                <a:solidFill>
                  <a:srgbClr val="00CC00"/>
                </a:solidFill>
              </a:endParaRPr>
            </a:p>
          </p:txBody>
        </p:sp>
      </p:grpSp>
      <p:pic>
        <p:nvPicPr>
          <p:cNvPr id="90" name="Рисунок 8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21412">
            <a:off x="1716572" y="4561794"/>
            <a:ext cx="1089501" cy="1080000"/>
          </a:xfrm>
          <a:prstGeom prst="rect">
            <a:avLst/>
          </a:prstGeom>
        </p:spPr>
      </p:pic>
      <p:sp>
        <p:nvSpPr>
          <p:cNvPr id="91" name="Text Box 14"/>
          <p:cNvSpPr txBox="1">
            <a:spLocks noChangeArrowheads="1"/>
          </p:cNvSpPr>
          <p:nvPr/>
        </p:nvSpPr>
        <p:spPr bwMode="auto">
          <a:xfrm>
            <a:off x="1475465" y="4854029"/>
            <a:ext cx="720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rebuchet MS" pitchFamily="34" charset="0"/>
              </a:rPr>
              <a:t>V</a:t>
            </a:r>
          </a:p>
        </p:txBody>
      </p:sp>
      <p:grpSp>
        <p:nvGrpSpPr>
          <p:cNvPr id="92" name="Group 41"/>
          <p:cNvGrpSpPr>
            <a:grpSpLocks/>
          </p:cNvGrpSpPr>
          <p:nvPr/>
        </p:nvGrpSpPr>
        <p:grpSpPr bwMode="auto">
          <a:xfrm>
            <a:off x="4788024" y="2997497"/>
            <a:ext cx="3868737" cy="1871663"/>
            <a:chOff x="2835" y="1072"/>
            <a:chExt cx="2437" cy="1179"/>
          </a:xfrm>
        </p:grpSpPr>
        <p:sp>
          <p:nvSpPr>
            <p:cNvPr id="93" name="Line 5"/>
            <p:cNvSpPr>
              <a:spLocks noChangeShapeType="1"/>
            </p:cNvSpPr>
            <p:nvPr/>
          </p:nvSpPr>
          <p:spPr bwMode="auto">
            <a:xfrm>
              <a:off x="3262" y="1072"/>
              <a:ext cx="15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Line 6"/>
            <p:cNvSpPr>
              <a:spLocks noChangeShapeType="1"/>
            </p:cNvSpPr>
            <p:nvPr/>
          </p:nvSpPr>
          <p:spPr bwMode="auto">
            <a:xfrm>
              <a:off x="3262" y="1072"/>
              <a:ext cx="0" cy="11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Line 7"/>
            <p:cNvSpPr>
              <a:spLocks noChangeShapeType="1"/>
            </p:cNvSpPr>
            <p:nvPr/>
          </p:nvSpPr>
          <p:spPr bwMode="auto">
            <a:xfrm>
              <a:off x="3262" y="2251"/>
              <a:ext cx="15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Line 8"/>
            <p:cNvSpPr>
              <a:spLocks noChangeShapeType="1"/>
            </p:cNvSpPr>
            <p:nvPr/>
          </p:nvSpPr>
          <p:spPr bwMode="auto">
            <a:xfrm>
              <a:off x="4812" y="1072"/>
              <a:ext cx="0" cy="11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Line 9"/>
            <p:cNvSpPr>
              <a:spLocks noChangeShapeType="1"/>
            </p:cNvSpPr>
            <p:nvPr/>
          </p:nvSpPr>
          <p:spPr bwMode="auto">
            <a:xfrm>
              <a:off x="2835" y="1706"/>
              <a:ext cx="3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Line 10"/>
            <p:cNvSpPr>
              <a:spLocks noChangeShapeType="1"/>
            </p:cNvSpPr>
            <p:nvPr/>
          </p:nvSpPr>
          <p:spPr bwMode="auto">
            <a:xfrm>
              <a:off x="4884" y="1706"/>
              <a:ext cx="388" cy="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Text Box 12"/>
            <p:cNvSpPr txBox="1">
              <a:spLocks noChangeArrowheads="1"/>
            </p:cNvSpPr>
            <p:nvPr/>
          </p:nvSpPr>
          <p:spPr bwMode="auto">
            <a:xfrm>
              <a:off x="2835" y="1408"/>
              <a:ext cx="363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dirty="0">
                  <a:solidFill>
                    <a:srgbClr val="FF0000"/>
                  </a:solidFill>
                </a:rPr>
                <a:t>1</a:t>
              </a:r>
              <a:endParaRPr lang="ru-RU" sz="2500" b="1" dirty="0">
                <a:solidFill>
                  <a:srgbClr val="FF0000"/>
                </a:solidFill>
              </a:endParaRPr>
            </a:p>
          </p:txBody>
        </p:sp>
        <p:sp>
          <p:nvSpPr>
            <p:cNvPr id="100" name="Text Box 40"/>
            <p:cNvSpPr txBox="1">
              <a:spLocks noChangeArrowheads="1"/>
            </p:cNvSpPr>
            <p:nvPr/>
          </p:nvSpPr>
          <p:spPr bwMode="auto">
            <a:xfrm>
              <a:off x="4876" y="1389"/>
              <a:ext cx="363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dirty="0">
                  <a:solidFill>
                    <a:srgbClr val="FF0000"/>
                  </a:solidFill>
                </a:rPr>
                <a:t>0</a:t>
              </a:r>
              <a:endParaRPr lang="ru-RU" sz="25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1" name="Рисунок 10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21412">
            <a:off x="6122053" y="3409740"/>
            <a:ext cx="1089501" cy="1080000"/>
          </a:xfrm>
          <a:prstGeom prst="rect">
            <a:avLst/>
          </a:prstGeom>
        </p:spPr>
      </p:pic>
      <p:sp>
        <p:nvSpPr>
          <p:cNvPr id="102" name="Text Box 14"/>
          <p:cNvSpPr txBox="1">
            <a:spLocks noChangeArrowheads="1"/>
          </p:cNvSpPr>
          <p:nvPr/>
        </p:nvSpPr>
        <p:spPr bwMode="auto">
          <a:xfrm>
            <a:off x="5880946" y="3701975"/>
            <a:ext cx="720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Times New Roman"/>
                <a:ea typeface="Times New Roman"/>
              </a:rPr>
              <a:t>˥</a:t>
            </a:r>
            <a:endParaRPr lang="en-US" sz="2800" b="1" dirty="0">
              <a:latin typeface="Trebuchet MS" pitchFamily="34" charset="0"/>
            </a:endParaRPr>
          </a:p>
        </p:txBody>
      </p:sp>
      <p:sp>
        <p:nvSpPr>
          <p:cNvPr id="103" name="Прямоугольник 102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51520" y="1556792"/>
            <a:ext cx="4464496" cy="2417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323528" y="3964310"/>
            <a:ext cx="4464496" cy="2417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779070" y="2812182"/>
            <a:ext cx="3897386" cy="2417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511162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r>
              <a:rPr lang="en-US" dirty="0"/>
              <a:t>Mantiqiy elementlar yozilgan qatorni aniqlang.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Konyunksiya, dizyunksiya, inversiya</a:t>
            </a:r>
          </a:p>
          <a:p>
            <a:endParaRPr lang="en-US" dirty="0"/>
          </a:p>
          <a:p>
            <a:r>
              <a:rPr lang="en-US" dirty="0"/>
              <a:t>Mos tushish, yig’uvchi, inventor</a:t>
            </a:r>
          </a:p>
          <a:p>
            <a:endParaRPr lang="en-US" dirty="0"/>
          </a:p>
          <a:p>
            <a:r>
              <a:rPr lang="en-US" dirty="0"/>
              <a:t>“Va”, “Yoki”, “Emas”</a:t>
            </a:r>
          </a:p>
          <a:p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>
              <a:snd r:embed="rId3" name="click.wav"/>
            </a:hlinkClick>
          </p:cNvPr>
          <p:cNvSpPr/>
          <p:nvPr/>
        </p:nvSpPr>
        <p:spPr>
          <a:xfrm>
            <a:off x="467544" y="2060848"/>
            <a:ext cx="58326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4" action="ppaction://hlinksldjump">
              <a:snd r:embed="rId3" name="click.wav"/>
            </a:hlinkClick>
          </p:cNvPr>
          <p:cNvSpPr/>
          <p:nvPr/>
        </p:nvSpPr>
        <p:spPr>
          <a:xfrm>
            <a:off x="467544" y="2924944"/>
            <a:ext cx="58326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4" action="ppaction://hlinksldjump">
              <a:snd r:embed="rId3" name="click.wav"/>
            </a:hlinkClick>
          </p:cNvPr>
          <p:cNvSpPr/>
          <p:nvPr/>
        </p:nvSpPr>
        <p:spPr>
          <a:xfrm>
            <a:off x="467544" y="3789040"/>
            <a:ext cx="58326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4436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en-US" dirty="0"/>
              <a:t>Yig’uvchi sxemaga mos keluvchi elektr zanjirini aniqlang</a:t>
            </a:r>
            <a:endParaRPr lang="ru-RU" dirty="0"/>
          </a:p>
        </p:txBody>
      </p:sp>
      <p:grpSp>
        <p:nvGrpSpPr>
          <p:cNvPr id="15" name="Group 30"/>
          <p:cNvGrpSpPr>
            <a:grpSpLocks/>
          </p:cNvGrpSpPr>
          <p:nvPr/>
        </p:nvGrpSpPr>
        <p:grpSpPr bwMode="auto">
          <a:xfrm>
            <a:off x="5435674" y="1915940"/>
            <a:ext cx="2952750" cy="2017713"/>
            <a:chOff x="3288" y="2568"/>
            <a:chExt cx="1860" cy="1271"/>
          </a:xfrm>
        </p:grpSpPr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3832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4694" y="3475"/>
              <a:ext cx="0" cy="364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3515" y="2568"/>
              <a:ext cx="227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4059" y="2568"/>
              <a:ext cx="250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17"/>
          <p:cNvGrpSpPr>
            <a:grpSpLocks/>
          </p:cNvGrpSpPr>
          <p:nvPr/>
        </p:nvGrpSpPr>
        <p:grpSpPr bwMode="auto">
          <a:xfrm>
            <a:off x="539552" y="1772816"/>
            <a:ext cx="2952750" cy="2159000"/>
            <a:chOff x="3288" y="2478"/>
            <a:chExt cx="1860" cy="1360"/>
          </a:xfrm>
        </p:grpSpPr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288" y="247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X1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3288" y="279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X2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32" name="AutoShape 20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V="1">
              <a:off x="3515" y="2568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25"/>
            <p:cNvSpPr>
              <a:spLocks noChangeShapeType="1"/>
            </p:cNvSpPr>
            <p:nvPr/>
          </p:nvSpPr>
          <p:spPr bwMode="auto">
            <a:xfrm>
              <a:off x="3288" y="3067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V="1">
              <a:off x="3515" y="2885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27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28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29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31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32"/>
            <p:cNvSpPr>
              <a:spLocks noChangeShapeType="1"/>
            </p:cNvSpPr>
            <p:nvPr/>
          </p:nvSpPr>
          <p:spPr bwMode="auto">
            <a:xfrm>
              <a:off x="3787" y="2750"/>
              <a:ext cx="13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33"/>
            <p:cNvSpPr>
              <a:spLocks noChangeShapeType="1"/>
            </p:cNvSpPr>
            <p:nvPr/>
          </p:nvSpPr>
          <p:spPr bwMode="auto">
            <a:xfrm>
              <a:off x="3787" y="306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 flipV="1">
              <a:off x="4241" y="2750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" name="Group 4"/>
          <p:cNvGrpSpPr>
            <a:grpSpLocks/>
          </p:cNvGrpSpPr>
          <p:nvPr/>
        </p:nvGrpSpPr>
        <p:grpSpPr bwMode="auto">
          <a:xfrm>
            <a:off x="2987824" y="4150196"/>
            <a:ext cx="2952750" cy="1943100"/>
            <a:chOff x="3288" y="2614"/>
            <a:chExt cx="1860" cy="1224"/>
          </a:xfrm>
        </p:grpSpPr>
        <p:sp>
          <p:nvSpPr>
            <p:cNvPr id="48" name="AutoShape 5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Line 6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7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8"/>
            <p:cNvSpPr>
              <a:spLocks noChangeShapeType="1"/>
            </p:cNvSpPr>
            <p:nvPr/>
          </p:nvSpPr>
          <p:spPr bwMode="auto">
            <a:xfrm>
              <a:off x="3288" y="275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9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Line 11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13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AutoShape 15"/>
            <p:cNvSpPr>
              <a:spLocks noChangeArrowheads="1"/>
            </p:cNvSpPr>
            <p:nvPr/>
          </p:nvSpPr>
          <p:spPr bwMode="auto">
            <a:xfrm>
              <a:off x="4059" y="2795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" name="AutoShape 16"/>
            <p:cNvSpPr>
              <a:spLocks noChangeArrowheads="1"/>
            </p:cNvSpPr>
            <p:nvPr/>
          </p:nvSpPr>
          <p:spPr bwMode="auto">
            <a:xfrm>
              <a:off x="4332" y="2795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" name="Line 17"/>
            <p:cNvSpPr>
              <a:spLocks noChangeShapeType="1"/>
            </p:cNvSpPr>
            <p:nvPr/>
          </p:nvSpPr>
          <p:spPr bwMode="auto">
            <a:xfrm>
              <a:off x="4241" y="2614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18"/>
            <p:cNvSpPr>
              <a:spLocks noChangeShapeType="1"/>
            </p:cNvSpPr>
            <p:nvPr/>
          </p:nvSpPr>
          <p:spPr bwMode="auto">
            <a:xfrm>
              <a:off x="4059" y="2931"/>
              <a:ext cx="363" cy="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>
              <a:off x="4150" y="2614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" name="Прямоугольник 62">
            <a:hlinkClick r:id="rId2" action="ppaction://hlinksldjump">
              <a:snd r:embed="rId3" name="click.wav"/>
            </a:hlinkClick>
          </p:cNvPr>
          <p:cNvSpPr/>
          <p:nvPr/>
        </p:nvSpPr>
        <p:spPr>
          <a:xfrm>
            <a:off x="395536" y="1772816"/>
            <a:ext cx="3168551" cy="2304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hlinkClick r:id="rId4" action="ppaction://hlinksldjump">
              <a:snd r:embed="rId3" name="click.wav"/>
            </a:hlinkClick>
          </p:cNvPr>
          <p:cNvSpPr/>
          <p:nvPr/>
        </p:nvSpPr>
        <p:spPr>
          <a:xfrm>
            <a:off x="5363889" y="1772816"/>
            <a:ext cx="3168551" cy="2304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hlinkClick r:id="rId4" action="ppaction://hlinksldjump">
              <a:snd r:embed="rId3" name="click.wav"/>
            </a:hlinkClick>
          </p:cNvPr>
          <p:cNvSpPr/>
          <p:nvPr/>
        </p:nvSpPr>
        <p:spPr>
          <a:xfrm>
            <a:off x="2875861" y="4077072"/>
            <a:ext cx="3168551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1338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Javobingiz to’g’ri!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" action="ppaction://hlinkshowjump?jump=lastslideviewed">
                  <a:snd r:embed="rId2" name="click.wav"/>
                </a:hlinkClick>
              </a:rPr>
              <a:t>Keyingi savolni ko’rish</a:t>
            </a:r>
            <a:endParaRPr lang="en-US" dirty="0"/>
          </a:p>
          <a:p>
            <a:r>
              <a:rPr lang="en-US" dirty="0">
                <a:hlinkClick r:id="" action="ppaction://hlinkshowjump?jump=lastslide"/>
              </a:rPr>
              <a:t>Sinovni yakunlash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52423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Javobingiz noto’g’ri!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" action="ppaction://hlinkshowjump?jump=lastslideviewed">
                  <a:snd r:embed="rId2" name="click.wav"/>
                </a:hlinkClick>
              </a:rPr>
              <a:t>Keyingi savolni ko’rish</a:t>
            </a:r>
            <a:endParaRPr lang="en-US" dirty="0"/>
          </a:p>
          <a:p>
            <a:r>
              <a:rPr lang="en-US" dirty="0">
                <a:hlinkClick r:id="" action="ppaction://hlinkshowjump?jump=lastslide"/>
              </a:rPr>
              <a:t>Sinovni yakunlash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2121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E’tiboringiz uchun raxmat!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Slaydlar</a:t>
            </a:r>
            <a:r>
              <a:rPr lang="en-US" dirty="0"/>
              <a:t> </a:t>
            </a:r>
            <a:r>
              <a:rPr lang="en-US" dirty="0" err="1"/>
              <a:t>Mansurov</a:t>
            </a:r>
            <a:r>
              <a:rPr lang="en-US" dirty="0"/>
              <a:t> Farhodjon tomonidan tayyorlandi</a:t>
            </a:r>
          </a:p>
          <a:p>
            <a:r>
              <a:rPr lang="en-US" dirty="0"/>
              <a:t>© To’raqo’rg’on 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38302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Reja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Mantiqiy ko’paytirish amali (Konyunksiya);</a:t>
            </a:r>
          </a:p>
          <a:p>
            <a:r>
              <a:rPr lang="en-US" dirty="0"/>
              <a:t>Mos tushish sxemasi (“VA” elementi);</a:t>
            </a:r>
          </a:p>
          <a:p>
            <a:r>
              <a:rPr lang="en-US" dirty="0"/>
              <a:t>Mantiqiy qo’shish amali (Dizyunksiya);</a:t>
            </a:r>
          </a:p>
          <a:p>
            <a:r>
              <a:rPr lang="en-US" dirty="0"/>
              <a:t>Yig’uvchi sxema (“YOKI” elementi);</a:t>
            </a:r>
          </a:p>
          <a:p>
            <a:r>
              <a:rPr lang="en-US" dirty="0"/>
              <a:t>Mantiqiy inkor amali (Inversiya);</a:t>
            </a:r>
          </a:p>
          <a:p>
            <a:r>
              <a:rPr lang="en-US" dirty="0"/>
              <a:t>Inventor sxemasi (“EMAS” elementi).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44" y="4797152"/>
            <a:ext cx="2247900" cy="1247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797152"/>
            <a:ext cx="2247900" cy="124777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419872" y="6012269"/>
            <a:ext cx="47525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50587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Mantiqiy ko’paytirish amali</a:t>
            </a:r>
            <a:br>
              <a:rPr lang="en-US" dirty="0"/>
            </a:br>
            <a:r>
              <a:rPr lang="en-US" dirty="0"/>
              <a:t>(Konyunksiya)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19979425"/>
              </p:ext>
            </p:extLst>
          </p:nvPr>
        </p:nvGraphicFramePr>
        <p:xfrm>
          <a:off x="755576" y="1844824"/>
          <a:ext cx="74676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A˄B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4077072"/>
            <a:ext cx="7920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	</a:t>
            </a:r>
            <a:r>
              <a:rPr lang="uz-Cyrl-UZ" sz="2000" b="1" dirty="0">
                <a:solidFill>
                  <a:srgbClr val="00B050"/>
                </a:solidFill>
              </a:rPr>
              <a:t>A</a:t>
            </a:r>
            <a:r>
              <a:rPr lang="uz-Cyrl-UZ" sz="2000" dirty="0"/>
              <a:t> va </a:t>
            </a:r>
            <a:r>
              <a:rPr lang="uz-Cyrl-UZ" sz="2000" b="1" dirty="0">
                <a:solidFill>
                  <a:srgbClr val="00B050"/>
                </a:solidFill>
              </a:rPr>
              <a:t>B</a:t>
            </a:r>
            <a:r>
              <a:rPr lang="uz-Cyrl-UZ" sz="2000" dirty="0"/>
              <a:t> sodda mulohazalar bir paytda rost bo’lgandagina rost bo’ladigan yangi </a:t>
            </a:r>
            <a:r>
              <a:rPr lang="en-US" sz="2000" dirty="0"/>
              <a:t>(murakkab) mulohazani hosil qilish amali </a:t>
            </a:r>
            <a:r>
              <a:rPr lang="en-US" sz="2000" b="1" i="1" dirty="0">
                <a:solidFill>
                  <a:srgbClr val="00B0F0"/>
                </a:solidFill>
              </a:rPr>
              <a:t>mantiqiy ko’paytirish</a:t>
            </a:r>
            <a:r>
              <a:rPr lang="en-US" sz="2000" dirty="0"/>
              <a:t> amali deb ataladi.</a:t>
            </a:r>
            <a:endParaRPr lang="ru-RU" sz="2000" dirty="0"/>
          </a:p>
          <a:p>
            <a:pPr algn="just"/>
            <a:r>
              <a:rPr lang="en-US" sz="2000" dirty="0"/>
              <a:t>	Bu amalni </a:t>
            </a:r>
            <a:r>
              <a:rPr lang="en-US" sz="2000" b="1" i="1" dirty="0">
                <a:solidFill>
                  <a:srgbClr val="00B0F0"/>
                </a:solidFill>
              </a:rPr>
              <a:t>konyunksiya</a:t>
            </a:r>
            <a:r>
              <a:rPr lang="en-US" sz="2000" dirty="0"/>
              <a:t> (lot. Conjunction – bog’layman) deb ham atashadi. Mantiqiy ko’paytirish amali ikki yoki undan ortiq sodda mulohazalarni “VA” bog’lovchisi bilan bog’laydi hamda “A va B”, “A and B”, “A ˄ B”, “A ∙ B” kabi ko’rinishda yoziladi.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759" y="274638"/>
            <a:ext cx="22479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20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5" name="Group 27"/>
          <p:cNvGrpSpPr>
            <a:grpSpLocks/>
          </p:cNvGrpSpPr>
          <p:nvPr/>
        </p:nvGrpSpPr>
        <p:grpSpPr bwMode="auto">
          <a:xfrm>
            <a:off x="386648" y="1916906"/>
            <a:ext cx="4535487" cy="1871663"/>
            <a:chOff x="2835" y="1162"/>
            <a:chExt cx="2857" cy="1361"/>
          </a:xfrm>
        </p:grpSpPr>
        <p:grpSp>
          <p:nvGrpSpPr>
            <p:cNvPr id="2074" name="Group 26"/>
            <p:cNvGrpSpPr>
              <a:grpSpLocks/>
            </p:cNvGrpSpPr>
            <p:nvPr/>
          </p:nvGrpSpPr>
          <p:grpSpPr bwMode="auto">
            <a:xfrm>
              <a:off x="2835" y="1162"/>
              <a:ext cx="2767" cy="1361"/>
              <a:chOff x="2835" y="1162"/>
              <a:chExt cx="2767" cy="1361"/>
            </a:xfrm>
          </p:grpSpPr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3262" y="2523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481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2835" y="1615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2835" y="2069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4851" y="1842"/>
                <a:ext cx="751" cy="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Text Box 23"/>
              <p:cNvSpPr txBox="1">
                <a:spLocks noChangeArrowheads="1"/>
              </p:cNvSpPr>
              <p:nvPr/>
            </p:nvSpPr>
            <p:spPr bwMode="auto">
              <a:xfrm>
                <a:off x="2880" y="1237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FF0000"/>
                    </a:solidFill>
                  </a:rPr>
                  <a:t>A</a:t>
                </a:r>
                <a:endParaRPr lang="ru-RU" sz="25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2880" y="1760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0070C0"/>
                    </a:solidFill>
                  </a:rPr>
                  <a:t>B</a:t>
                </a:r>
                <a:endParaRPr lang="ru-RU" sz="25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4717" y="1499"/>
              <a:ext cx="975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dirty="0">
                  <a:solidFill>
                    <a:srgbClr val="00CC00"/>
                  </a:solidFill>
                </a:rPr>
                <a:t>A </a:t>
              </a:r>
              <a:r>
                <a:rPr lang="en-US" sz="2500" b="1" dirty="0" err="1">
                  <a:solidFill>
                    <a:srgbClr val="00CC00"/>
                  </a:solidFill>
                </a:rPr>
                <a:t>va</a:t>
              </a:r>
              <a:r>
                <a:rPr lang="en-US" sz="2500" b="1" dirty="0">
                  <a:solidFill>
                    <a:srgbClr val="00CC00"/>
                  </a:solidFill>
                </a:rPr>
                <a:t> B</a:t>
              </a:r>
              <a:endParaRPr lang="ru-RU" sz="2500" b="1" dirty="0">
                <a:solidFill>
                  <a:srgbClr val="00CC00"/>
                </a:solidFill>
              </a:endParaRPr>
            </a:p>
          </p:txBody>
        </p:sp>
      </p:grpSp>
      <p:grpSp>
        <p:nvGrpSpPr>
          <p:cNvPr id="2161" name="Group 113"/>
          <p:cNvGrpSpPr>
            <a:grpSpLocks/>
          </p:cNvGrpSpPr>
          <p:nvPr/>
        </p:nvGrpSpPr>
        <p:grpSpPr bwMode="auto">
          <a:xfrm>
            <a:off x="5435674" y="1915915"/>
            <a:ext cx="2952750" cy="2017713"/>
            <a:chOff x="3288" y="2568"/>
            <a:chExt cx="1860" cy="1271"/>
          </a:xfrm>
        </p:grpSpPr>
        <p:sp>
          <p:nvSpPr>
            <p:cNvPr id="2076" name="AutoShape 28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 flipV="1">
              <a:off x="3515" y="2568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>
              <a:off x="3787" y="2750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 flipV="1">
              <a:off x="4059" y="2568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4694" y="3475"/>
              <a:ext cx="0" cy="364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1475011" y="2593368"/>
            <a:ext cx="720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dirty="0"/>
              <a:t>Λ</a:t>
            </a:r>
            <a:endParaRPr lang="ru-RU" sz="2800" b="1" dirty="0"/>
          </a:p>
        </p:txBody>
      </p:sp>
      <p:sp>
        <p:nvSpPr>
          <p:cNvPr id="2162" name="Text Box 114"/>
          <p:cNvSpPr txBox="1">
            <a:spLocks noChangeArrowheads="1"/>
          </p:cNvSpPr>
          <p:nvPr/>
        </p:nvSpPr>
        <p:spPr bwMode="auto">
          <a:xfrm>
            <a:off x="5616277" y="1548630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X1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6588622" y="1546750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X2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ru-RU" sz="4000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tushish</a:t>
            </a:r>
            <a:r>
              <a:rPr lang="en-US" dirty="0"/>
              <a:t> </a:t>
            </a:r>
            <a:r>
              <a:rPr lang="en-US" dirty="0" err="1"/>
              <a:t>sxemasi</a:t>
            </a:r>
            <a:br>
              <a:rPr lang="en-US" dirty="0"/>
            </a:br>
            <a:r>
              <a:rPr lang="en-US" dirty="0"/>
              <a:t>(“VA” </a:t>
            </a:r>
            <a:r>
              <a:rPr lang="en-US" dirty="0" err="1"/>
              <a:t>elementi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39552" y="4501569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	</a:t>
            </a:r>
            <a:r>
              <a:rPr lang="en-US" sz="2000" dirty="0" err="1"/>
              <a:t>Mantiqiy</a:t>
            </a:r>
            <a:r>
              <a:rPr lang="en-US" sz="2000" dirty="0"/>
              <a:t> </a:t>
            </a:r>
            <a:r>
              <a:rPr lang="en-US" sz="2000" dirty="0" err="1"/>
              <a:t>ko’paytirishni</a:t>
            </a:r>
            <a:r>
              <a:rPr lang="en-US" sz="2000" dirty="0"/>
              <a:t> </a:t>
            </a:r>
            <a:r>
              <a:rPr lang="en-US" sz="2000" dirty="0" err="1"/>
              <a:t>amalga</a:t>
            </a:r>
            <a:r>
              <a:rPr lang="en-US" sz="2000" dirty="0"/>
              <a:t> </a:t>
            </a:r>
            <a:r>
              <a:rPr lang="en-US" sz="2000" dirty="0" err="1"/>
              <a:t>oshiradigan</a:t>
            </a:r>
            <a:r>
              <a:rPr lang="en-US" sz="2000" dirty="0"/>
              <a:t> </a:t>
            </a:r>
            <a:r>
              <a:rPr lang="en-US" sz="2000" dirty="0" err="1"/>
              <a:t>sxema</a:t>
            </a:r>
            <a:r>
              <a:rPr lang="en-US" sz="2000" dirty="0"/>
              <a:t> </a:t>
            </a:r>
            <a:r>
              <a:rPr lang="en-US" sz="2000" dirty="0" err="1"/>
              <a:t>tuzish</a:t>
            </a:r>
            <a:r>
              <a:rPr lang="en-US" sz="2000" dirty="0"/>
              <a:t> </a:t>
            </a:r>
            <a:r>
              <a:rPr lang="en-US" sz="2000" dirty="0" err="1"/>
              <a:t>masalasi</a:t>
            </a:r>
            <a:r>
              <a:rPr lang="en-US" sz="2000" dirty="0"/>
              <a:t> </a:t>
            </a:r>
            <a:r>
              <a:rPr lang="ru-RU" sz="2000" dirty="0" err="1"/>
              <a:t>qo’yilgan</a:t>
            </a:r>
            <a:r>
              <a:rPr lang="ru-RU" sz="2000" dirty="0"/>
              <a:t> </a:t>
            </a:r>
            <a:r>
              <a:rPr lang="ru-RU" sz="2000" dirty="0" err="1"/>
              <a:t>bo’lsin</a:t>
            </a:r>
            <a:r>
              <a:rPr lang="ru-RU" sz="2000" dirty="0"/>
              <a:t>. </a:t>
            </a:r>
            <a:r>
              <a:rPr lang="en-US" sz="2000" dirty="0" err="1"/>
              <a:t>Bunday</a:t>
            </a:r>
            <a:r>
              <a:rPr lang="en-US" sz="2000" dirty="0"/>
              <a:t> </a:t>
            </a:r>
            <a:r>
              <a:rPr lang="en-US" sz="2000" dirty="0" err="1"/>
              <a:t>sxema</a:t>
            </a:r>
            <a:r>
              <a:rPr lang="en-US" sz="2000" dirty="0"/>
              <a:t> </a:t>
            </a:r>
            <a:r>
              <a:rPr lang="en-US" sz="2000" dirty="0" err="1"/>
              <a:t>ikki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A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70C0"/>
                </a:solidFill>
              </a:rPr>
              <a:t>B</a:t>
            </a:r>
            <a:r>
              <a:rPr lang="en-US" sz="2000" dirty="0"/>
              <a:t> </a:t>
            </a:r>
            <a:r>
              <a:rPr lang="en-US" sz="2000" dirty="0" err="1"/>
              <a:t>kirishga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bitta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B050"/>
                </a:solidFill>
              </a:rPr>
              <a:t>A </a:t>
            </a:r>
            <a:r>
              <a:rPr lang="ru-RU" sz="2000" b="1" dirty="0">
                <a:solidFill>
                  <a:srgbClr val="00B050"/>
                </a:solidFill>
              </a:rPr>
              <a:t>Λ </a:t>
            </a:r>
            <a:r>
              <a:rPr lang="en-US" sz="2000" b="1" dirty="0">
                <a:solidFill>
                  <a:srgbClr val="00B050"/>
                </a:solidFill>
              </a:rPr>
              <a:t>B </a:t>
            </a:r>
            <a:r>
              <a:rPr lang="en-US" sz="2000" dirty="0" err="1"/>
              <a:t>chiqishga</a:t>
            </a:r>
            <a:r>
              <a:rPr lang="en-US" sz="2000" dirty="0"/>
              <a:t> </a:t>
            </a:r>
            <a:r>
              <a:rPr lang="en-US" sz="2000" dirty="0" err="1"/>
              <a:t>ega</a:t>
            </a:r>
            <a:r>
              <a:rPr lang="en-US" sz="2000" dirty="0"/>
              <a:t> </a:t>
            </a:r>
            <a:r>
              <a:rPr lang="en-US" sz="2000" dirty="0" err="1"/>
              <a:t>bo’ladi</a:t>
            </a:r>
            <a:r>
              <a:rPr lang="en-US" sz="2000" dirty="0"/>
              <a:t>.</a:t>
            </a:r>
            <a:endParaRPr lang="ru-RU" sz="2000" dirty="0"/>
          </a:p>
        </p:txBody>
      </p:sp>
      <p:grpSp>
        <p:nvGrpSpPr>
          <p:cNvPr id="38" name="Group 41"/>
          <p:cNvGrpSpPr>
            <a:grpSpLocks/>
          </p:cNvGrpSpPr>
          <p:nvPr/>
        </p:nvGrpSpPr>
        <p:grpSpPr bwMode="auto">
          <a:xfrm>
            <a:off x="5436096" y="1915343"/>
            <a:ext cx="2952750" cy="2017713"/>
            <a:chOff x="3288" y="2568"/>
            <a:chExt cx="1860" cy="1271"/>
          </a:xfrm>
        </p:grpSpPr>
        <p:sp>
          <p:nvSpPr>
            <p:cNvPr id="39" name="AutoShape 21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23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26"/>
            <p:cNvSpPr>
              <a:spLocks noChangeShapeType="1"/>
            </p:cNvSpPr>
            <p:nvPr/>
          </p:nvSpPr>
          <p:spPr bwMode="auto">
            <a:xfrm>
              <a:off x="3832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28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29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30"/>
            <p:cNvSpPr>
              <a:spLocks noChangeShapeType="1"/>
            </p:cNvSpPr>
            <p:nvPr/>
          </p:nvSpPr>
          <p:spPr bwMode="auto">
            <a:xfrm>
              <a:off x="4694" y="3475"/>
              <a:ext cx="0" cy="364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Line 31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32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33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35"/>
            <p:cNvSpPr>
              <a:spLocks noChangeShapeType="1"/>
            </p:cNvSpPr>
            <p:nvPr/>
          </p:nvSpPr>
          <p:spPr bwMode="auto">
            <a:xfrm>
              <a:off x="3515" y="2750"/>
              <a:ext cx="317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 flipV="1">
              <a:off x="4059" y="2568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2" name="Group 30"/>
          <p:cNvGrpSpPr>
            <a:grpSpLocks/>
          </p:cNvGrpSpPr>
          <p:nvPr/>
        </p:nvGrpSpPr>
        <p:grpSpPr bwMode="auto">
          <a:xfrm>
            <a:off x="5435674" y="2204865"/>
            <a:ext cx="2952750" cy="1728788"/>
            <a:chOff x="3288" y="2750"/>
            <a:chExt cx="1860" cy="1089"/>
          </a:xfrm>
        </p:grpSpPr>
        <p:sp>
          <p:nvSpPr>
            <p:cNvPr id="53" name="AutoShape 14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" name="Line 15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17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18"/>
            <p:cNvSpPr>
              <a:spLocks noChangeShapeType="1"/>
            </p:cNvSpPr>
            <p:nvPr/>
          </p:nvSpPr>
          <p:spPr bwMode="auto">
            <a:xfrm>
              <a:off x="3832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19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20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21"/>
            <p:cNvSpPr>
              <a:spLocks noChangeShapeType="1"/>
            </p:cNvSpPr>
            <p:nvPr/>
          </p:nvSpPr>
          <p:spPr bwMode="auto">
            <a:xfrm>
              <a:off x="4694" y="3475"/>
              <a:ext cx="0" cy="364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22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Line 23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Line 24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Line 26"/>
            <p:cNvSpPr>
              <a:spLocks noChangeShapeType="1"/>
            </p:cNvSpPr>
            <p:nvPr/>
          </p:nvSpPr>
          <p:spPr bwMode="auto">
            <a:xfrm>
              <a:off x="3515" y="2750"/>
              <a:ext cx="317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4059" y="2750"/>
              <a:ext cx="273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21412">
            <a:off x="1716763" y="2329620"/>
            <a:ext cx="108950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173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Mantiqiy qo’shish amali</a:t>
            </a:r>
            <a:br>
              <a:rPr lang="en-US" dirty="0"/>
            </a:br>
            <a:r>
              <a:rPr lang="en-US" dirty="0"/>
              <a:t>(Dizyunksiya)</a:t>
            </a:r>
            <a:endParaRPr lang="ru-RU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69536035"/>
              </p:ext>
            </p:extLst>
          </p:nvPr>
        </p:nvGraphicFramePr>
        <p:xfrm>
          <a:off x="755576" y="1844824"/>
          <a:ext cx="74676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A˅B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4077072"/>
            <a:ext cx="7920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	</a:t>
            </a:r>
            <a:r>
              <a:rPr lang="en-US" sz="2000" b="1" dirty="0">
                <a:solidFill>
                  <a:srgbClr val="00B050"/>
                </a:solidFill>
              </a:rPr>
              <a:t>A</a:t>
            </a:r>
            <a:r>
              <a:rPr lang="en-US" sz="2000" dirty="0"/>
              <a:t> va </a:t>
            </a:r>
            <a:r>
              <a:rPr lang="en-US" sz="2000" b="1" dirty="0">
                <a:solidFill>
                  <a:srgbClr val="00B050"/>
                </a:solidFill>
              </a:rPr>
              <a:t>B</a:t>
            </a:r>
            <a:r>
              <a:rPr lang="en-US" sz="2000" dirty="0"/>
              <a:t> mulohazalaming kamida bittasi rost bo’lganda rost bo’ladigan yangi murakkab mulohazani hosil qilish amali </a:t>
            </a:r>
            <a:r>
              <a:rPr lang="en-US" sz="2000" b="1" i="1" dirty="0">
                <a:solidFill>
                  <a:srgbClr val="00B0F0"/>
                </a:solidFill>
              </a:rPr>
              <a:t>mantiqiy qo’shish</a:t>
            </a:r>
            <a:r>
              <a:rPr lang="en-US" sz="2000" dirty="0"/>
              <a:t> amali deb ataladi.</a:t>
            </a:r>
            <a:endParaRPr lang="ru-RU" sz="2000" dirty="0"/>
          </a:p>
          <a:p>
            <a:pPr algn="just"/>
            <a:r>
              <a:rPr lang="en-US" sz="2000" dirty="0"/>
              <a:t>	Bu amalni </a:t>
            </a:r>
            <a:r>
              <a:rPr lang="en-US" sz="2000" b="1" i="1" dirty="0">
                <a:solidFill>
                  <a:srgbClr val="00B0F0"/>
                </a:solidFill>
              </a:rPr>
              <a:t>dizyunksiya</a:t>
            </a:r>
            <a:r>
              <a:rPr lang="en-US" sz="2000" dirty="0"/>
              <a:t> (lot. Disjunction - ajrataman) deb ham atashadi. Mantiqiy qo’shish amali ikki yoki undan ortiq sodda mulohazalarni “YOKI” bog’lovchisi bilan bog’laydi hamda “A yoki B”, “A or B” , “A˅B”, “A+B” kabi ko’rinishlarda yoziladi.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532" y="271534"/>
            <a:ext cx="22479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9012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Yig’uvchi</a:t>
            </a:r>
            <a:r>
              <a:rPr lang="en-US" dirty="0"/>
              <a:t> </a:t>
            </a:r>
            <a:r>
              <a:rPr lang="en-US" dirty="0" err="1"/>
              <a:t>sxema</a:t>
            </a:r>
            <a:br>
              <a:rPr lang="en-US" dirty="0"/>
            </a:br>
            <a:r>
              <a:rPr lang="en-US" dirty="0"/>
              <a:t>(“YOKI” </a:t>
            </a:r>
            <a:r>
              <a:rPr lang="en-US" dirty="0" err="1"/>
              <a:t>elementi</a:t>
            </a:r>
            <a:r>
              <a:rPr lang="en-US" dirty="0"/>
              <a:t>)</a:t>
            </a:r>
            <a:endParaRPr lang="ru-RU" dirty="0"/>
          </a:p>
        </p:txBody>
      </p: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386648" y="1916906"/>
            <a:ext cx="4473575" cy="1871663"/>
            <a:chOff x="2835" y="1162"/>
            <a:chExt cx="2818" cy="1361"/>
          </a:xfrm>
        </p:grpSpPr>
        <p:grpSp>
          <p:nvGrpSpPr>
            <p:cNvPr id="17" name="Group 26"/>
            <p:cNvGrpSpPr>
              <a:grpSpLocks/>
            </p:cNvGrpSpPr>
            <p:nvPr/>
          </p:nvGrpSpPr>
          <p:grpSpPr bwMode="auto">
            <a:xfrm>
              <a:off x="2835" y="1162"/>
              <a:ext cx="2767" cy="1361"/>
              <a:chOff x="2835" y="1162"/>
              <a:chExt cx="2767" cy="1361"/>
            </a:xfrm>
          </p:grpSpPr>
          <p:sp>
            <p:nvSpPr>
              <p:cNvPr id="19" name="Line 15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16"/>
              <p:cNvSpPr>
                <a:spLocks noChangeShapeType="1"/>
              </p:cNvSpPr>
              <p:nvPr/>
            </p:nvSpPr>
            <p:spPr bwMode="auto">
              <a:xfrm>
                <a:off x="326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17"/>
              <p:cNvSpPr>
                <a:spLocks noChangeShapeType="1"/>
              </p:cNvSpPr>
              <p:nvPr/>
            </p:nvSpPr>
            <p:spPr bwMode="auto">
              <a:xfrm>
                <a:off x="3262" y="2523"/>
                <a:ext cx="155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18"/>
              <p:cNvSpPr>
                <a:spLocks noChangeShapeType="1"/>
              </p:cNvSpPr>
              <p:nvPr/>
            </p:nvSpPr>
            <p:spPr bwMode="auto">
              <a:xfrm>
                <a:off x="4812" y="1162"/>
                <a:ext cx="0" cy="13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>
                <a:off x="2835" y="1615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>
                <a:off x="2835" y="2069"/>
                <a:ext cx="388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21"/>
              <p:cNvSpPr>
                <a:spLocks noChangeShapeType="1"/>
              </p:cNvSpPr>
              <p:nvPr/>
            </p:nvSpPr>
            <p:spPr bwMode="auto">
              <a:xfrm>
                <a:off x="4851" y="1842"/>
                <a:ext cx="751" cy="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2880" y="1237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FF0000"/>
                    </a:solidFill>
                  </a:rPr>
                  <a:t>A</a:t>
                </a:r>
                <a:endParaRPr lang="ru-RU" sz="25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2880" y="1760"/>
                <a:ext cx="3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500" b="1" dirty="0">
                    <a:solidFill>
                      <a:srgbClr val="0070C0"/>
                    </a:solidFill>
                  </a:rPr>
                  <a:t>B</a:t>
                </a:r>
                <a:endParaRPr lang="ru-RU" sz="25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4769" y="1552"/>
              <a:ext cx="8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solidFill>
                    <a:srgbClr val="00CC00"/>
                  </a:solidFill>
                </a:rPr>
                <a:t>A </a:t>
              </a:r>
              <a:r>
                <a:rPr lang="en-US" sz="2000" b="1" dirty="0" err="1">
                  <a:solidFill>
                    <a:srgbClr val="00CC00"/>
                  </a:solidFill>
                </a:rPr>
                <a:t>yoki</a:t>
              </a:r>
              <a:r>
                <a:rPr lang="en-US" sz="2000" b="1" dirty="0">
                  <a:solidFill>
                    <a:srgbClr val="00CC00"/>
                  </a:solidFill>
                </a:rPr>
                <a:t> B</a:t>
              </a:r>
              <a:endParaRPr lang="ru-RU" sz="2000" b="1" dirty="0">
                <a:solidFill>
                  <a:srgbClr val="00CC00"/>
                </a:solidFill>
              </a:endParaRPr>
            </a:p>
          </p:txBody>
        </p:sp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21412">
            <a:off x="1716763" y="2329620"/>
            <a:ext cx="1089501" cy="1080000"/>
          </a:xfrm>
          <a:prstGeom prst="rect">
            <a:avLst/>
          </a:prstGeom>
        </p:spPr>
      </p:pic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1475656" y="2621855"/>
            <a:ext cx="720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rebuchet MS" pitchFamily="34" charset="0"/>
              </a:rPr>
              <a:t>V</a:t>
            </a:r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5435674" y="1773039"/>
            <a:ext cx="2952750" cy="2159000"/>
            <a:chOff x="3288" y="2478"/>
            <a:chExt cx="1860" cy="1360"/>
          </a:xfrm>
        </p:grpSpPr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3288" y="247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X1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288" y="279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FF0000"/>
                  </a:solidFill>
                </a:rPr>
                <a:t>X2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AutoShape 34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3515" y="2568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3288" y="3067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3515" y="2885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3787" y="2750"/>
              <a:ext cx="13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3787" y="306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 flipV="1">
              <a:off x="4241" y="2750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8" name="Group 35"/>
          <p:cNvGrpSpPr>
            <a:grpSpLocks/>
          </p:cNvGrpSpPr>
          <p:nvPr/>
        </p:nvGrpSpPr>
        <p:grpSpPr bwMode="auto">
          <a:xfrm>
            <a:off x="5435674" y="1773039"/>
            <a:ext cx="2952750" cy="2159000"/>
            <a:chOff x="3288" y="2478"/>
            <a:chExt cx="1860" cy="1360"/>
          </a:xfrm>
        </p:grpSpPr>
        <p:sp>
          <p:nvSpPr>
            <p:cNvPr id="49" name="Text Box 18"/>
            <p:cNvSpPr txBox="1">
              <a:spLocks noChangeArrowheads="1"/>
            </p:cNvSpPr>
            <p:nvPr/>
          </p:nvSpPr>
          <p:spPr bwMode="auto">
            <a:xfrm>
              <a:off x="3288" y="247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X1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50" name="Text Box 19"/>
            <p:cNvSpPr txBox="1">
              <a:spLocks noChangeArrowheads="1"/>
            </p:cNvSpPr>
            <p:nvPr/>
          </p:nvSpPr>
          <p:spPr bwMode="auto">
            <a:xfrm>
              <a:off x="3288" y="279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X2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51" name="AutoShape 20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flipV="1">
              <a:off x="3515" y="2750"/>
              <a:ext cx="272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25"/>
            <p:cNvSpPr>
              <a:spLocks noChangeShapeType="1"/>
            </p:cNvSpPr>
            <p:nvPr/>
          </p:nvSpPr>
          <p:spPr bwMode="auto">
            <a:xfrm>
              <a:off x="3288" y="3067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26"/>
            <p:cNvSpPr>
              <a:spLocks noChangeShapeType="1"/>
            </p:cNvSpPr>
            <p:nvPr/>
          </p:nvSpPr>
          <p:spPr bwMode="auto">
            <a:xfrm flipV="1">
              <a:off x="3515" y="2885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27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28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29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30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Line 31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Line 32"/>
            <p:cNvSpPr>
              <a:spLocks noChangeShapeType="1"/>
            </p:cNvSpPr>
            <p:nvPr/>
          </p:nvSpPr>
          <p:spPr bwMode="auto">
            <a:xfrm>
              <a:off x="3787" y="2750"/>
              <a:ext cx="13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Line 33"/>
            <p:cNvSpPr>
              <a:spLocks noChangeShapeType="1"/>
            </p:cNvSpPr>
            <p:nvPr/>
          </p:nvSpPr>
          <p:spPr bwMode="auto">
            <a:xfrm>
              <a:off x="3787" y="306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Line 34"/>
            <p:cNvSpPr>
              <a:spLocks noChangeShapeType="1"/>
            </p:cNvSpPr>
            <p:nvPr/>
          </p:nvSpPr>
          <p:spPr bwMode="auto">
            <a:xfrm flipV="1">
              <a:off x="4241" y="2750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6" name="Group 35"/>
          <p:cNvGrpSpPr>
            <a:grpSpLocks/>
          </p:cNvGrpSpPr>
          <p:nvPr/>
        </p:nvGrpSpPr>
        <p:grpSpPr bwMode="auto">
          <a:xfrm>
            <a:off x="5436096" y="1772816"/>
            <a:ext cx="2952750" cy="2159000"/>
            <a:chOff x="3288" y="2478"/>
            <a:chExt cx="1860" cy="1360"/>
          </a:xfrm>
        </p:grpSpPr>
        <p:sp>
          <p:nvSpPr>
            <p:cNvPr id="67" name="Text Box 18"/>
            <p:cNvSpPr txBox="1">
              <a:spLocks noChangeArrowheads="1"/>
            </p:cNvSpPr>
            <p:nvPr/>
          </p:nvSpPr>
          <p:spPr bwMode="auto">
            <a:xfrm>
              <a:off x="3288" y="247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X1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68" name="Text Box 19"/>
            <p:cNvSpPr txBox="1">
              <a:spLocks noChangeArrowheads="1"/>
            </p:cNvSpPr>
            <p:nvPr/>
          </p:nvSpPr>
          <p:spPr bwMode="auto">
            <a:xfrm>
              <a:off x="3288" y="279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X2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69" name="AutoShape 20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flipV="1">
              <a:off x="3515" y="3067"/>
              <a:ext cx="272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Line 25"/>
            <p:cNvSpPr>
              <a:spLocks noChangeShapeType="1"/>
            </p:cNvSpPr>
            <p:nvPr/>
          </p:nvSpPr>
          <p:spPr bwMode="auto">
            <a:xfrm>
              <a:off x="3288" y="3067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Line 26"/>
            <p:cNvSpPr>
              <a:spLocks noChangeShapeType="1"/>
            </p:cNvSpPr>
            <p:nvPr/>
          </p:nvSpPr>
          <p:spPr bwMode="auto">
            <a:xfrm flipV="1">
              <a:off x="3515" y="2568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Line 27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Line 28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Line 29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Line 30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Line 31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Line 32"/>
            <p:cNvSpPr>
              <a:spLocks noChangeShapeType="1"/>
            </p:cNvSpPr>
            <p:nvPr/>
          </p:nvSpPr>
          <p:spPr bwMode="auto">
            <a:xfrm>
              <a:off x="3787" y="2750"/>
              <a:ext cx="13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Line 33"/>
            <p:cNvSpPr>
              <a:spLocks noChangeShapeType="1"/>
            </p:cNvSpPr>
            <p:nvPr/>
          </p:nvSpPr>
          <p:spPr bwMode="auto">
            <a:xfrm>
              <a:off x="3787" y="306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Line 34"/>
            <p:cNvSpPr>
              <a:spLocks noChangeShapeType="1"/>
            </p:cNvSpPr>
            <p:nvPr/>
          </p:nvSpPr>
          <p:spPr bwMode="auto">
            <a:xfrm flipV="1">
              <a:off x="4241" y="2750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539552" y="4501569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	Bu sxema kirish signaliga nisbatan kamroq “talab qo’yadi”. Kirishlardan kamida birida </a:t>
            </a:r>
            <a:r>
              <a:rPr lang="en-US" sz="2000" b="1" dirty="0">
                <a:solidFill>
                  <a:srgbClr val="00B050"/>
                </a:solidFill>
              </a:rPr>
              <a:t>1</a:t>
            </a:r>
            <a:r>
              <a:rPr lang="en-US" sz="2000" dirty="0"/>
              <a:t> qiymat bo’lgan holda chiqishda ham </a:t>
            </a:r>
            <a:r>
              <a:rPr lang="en-US" sz="2000" b="1" dirty="0">
                <a:solidFill>
                  <a:srgbClr val="00B050"/>
                </a:solidFill>
              </a:rPr>
              <a:t>1</a:t>
            </a:r>
            <a:r>
              <a:rPr lang="en-US" sz="2000" dirty="0"/>
              <a:t> hosil bo’laveradi.  </a:t>
            </a:r>
            <a:r>
              <a:rPr lang="en-US" sz="2000" b="1" i="1" dirty="0">
                <a:solidFill>
                  <a:srgbClr val="00B0F0"/>
                </a:solidFill>
              </a:rPr>
              <a:t>“Yoki” </a:t>
            </a:r>
            <a:r>
              <a:rPr lang="en-US" sz="2000" dirty="0"/>
              <a:t>mantiqiy amaliga bo’ysunuvchi elektr sxema tok manbayi, lampochka va paralel ulangan ikkita ulagichdan iborat bo’lishi mumkin.  </a:t>
            </a:r>
            <a:endParaRPr lang="ru-RU" sz="2000" dirty="0"/>
          </a:p>
        </p:txBody>
      </p:sp>
      <p:grpSp>
        <p:nvGrpSpPr>
          <p:cNvPr id="85" name="Group 17"/>
          <p:cNvGrpSpPr>
            <a:grpSpLocks/>
          </p:cNvGrpSpPr>
          <p:nvPr/>
        </p:nvGrpSpPr>
        <p:grpSpPr bwMode="auto">
          <a:xfrm>
            <a:off x="5436096" y="1772816"/>
            <a:ext cx="2952750" cy="2159000"/>
            <a:chOff x="3288" y="2478"/>
            <a:chExt cx="1860" cy="1360"/>
          </a:xfrm>
        </p:grpSpPr>
        <p:sp>
          <p:nvSpPr>
            <p:cNvPr id="86" name="Text Box 18"/>
            <p:cNvSpPr txBox="1">
              <a:spLocks noChangeArrowheads="1"/>
            </p:cNvSpPr>
            <p:nvPr/>
          </p:nvSpPr>
          <p:spPr bwMode="auto">
            <a:xfrm>
              <a:off x="3288" y="247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X1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87" name="Text Box 19"/>
            <p:cNvSpPr txBox="1">
              <a:spLocks noChangeArrowheads="1"/>
            </p:cNvSpPr>
            <p:nvPr/>
          </p:nvSpPr>
          <p:spPr bwMode="auto">
            <a:xfrm>
              <a:off x="3288" y="2795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X2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88" name="AutoShape 20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>
              <a:off x="3288" y="275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flipV="1">
              <a:off x="3515" y="2568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Line 25"/>
            <p:cNvSpPr>
              <a:spLocks noChangeShapeType="1"/>
            </p:cNvSpPr>
            <p:nvPr/>
          </p:nvSpPr>
          <p:spPr bwMode="auto">
            <a:xfrm>
              <a:off x="3288" y="3067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Line 26"/>
            <p:cNvSpPr>
              <a:spLocks noChangeShapeType="1"/>
            </p:cNvSpPr>
            <p:nvPr/>
          </p:nvSpPr>
          <p:spPr bwMode="auto">
            <a:xfrm flipV="1">
              <a:off x="3515" y="2885"/>
              <a:ext cx="272" cy="18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Line 27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Line 28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Line 29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Line 30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Line 31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Line 32"/>
            <p:cNvSpPr>
              <a:spLocks noChangeShapeType="1"/>
            </p:cNvSpPr>
            <p:nvPr/>
          </p:nvSpPr>
          <p:spPr bwMode="auto">
            <a:xfrm>
              <a:off x="3787" y="2750"/>
              <a:ext cx="13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" name="Line 33"/>
            <p:cNvSpPr>
              <a:spLocks noChangeShapeType="1"/>
            </p:cNvSpPr>
            <p:nvPr/>
          </p:nvSpPr>
          <p:spPr bwMode="auto">
            <a:xfrm>
              <a:off x="3787" y="306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" name="Line 34"/>
            <p:cNvSpPr>
              <a:spLocks noChangeShapeType="1"/>
            </p:cNvSpPr>
            <p:nvPr/>
          </p:nvSpPr>
          <p:spPr bwMode="auto">
            <a:xfrm flipV="1">
              <a:off x="4241" y="2750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982442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Mantiqiy inkor amali</a:t>
            </a:r>
            <a:br>
              <a:rPr lang="ru-RU" dirty="0"/>
            </a:br>
            <a:r>
              <a:rPr lang="en-US" dirty="0"/>
              <a:t>(Inversiya)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16464273"/>
              </p:ext>
            </p:extLst>
          </p:nvPr>
        </p:nvGraphicFramePr>
        <p:xfrm>
          <a:off x="2041872" y="2213992"/>
          <a:ext cx="4978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˥A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293096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	</a:t>
            </a:r>
            <a:r>
              <a:rPr lang="en-US" sz="2000" b="1" dirty="0">
                <a:solidFill>
                  <a:srgbClr val="00B050"/>
                </a:solidFill>
              </a:rPr>
              <a:t>A</a:t>
            </a:r>
            <a:r>
              <a:rPr lang="en-US" sz="2000" dirty="0"/>
              <a:t> mulohaza rost bo’lganda yolg’on, yolg’on bo’lganda esa rost qiymat oladigan mulohaza hosil qilish amali </a:t>
            </a:r>
            <a:r>
              <a:rPr lang="en-US" sz="2000" b="1" i="1" dirty="0">
                <a:solidFill>
                  <a:srgbClr val="00B0F0"/>
                </a:solidFill>
              </a:rPr>
              <a:t>mantiqiy inkor </a:t>
            </a:r>
            <a:r>
              <a:rPr lang="en-US" sz="2000" dirty="0"/>
              <a:t>amali deb ataladi.</a:t>
            </a:r>
            <a:endParaRPr lang="ru-RU" sz="2000" dirty="0"/>
          </a:p>
          <a:p>
            <a:pPr algn="just"/>
            <a:r>
              <a:rPr lang="en-US" sz="2000" dirty="0"/>
              <a:t>	Bu amalni </a:t>
            </a:r>
            <a:r>
              <a:rPr lang="en-US" sz="2000" b="1" i="1" dirty="0">
                <a:solidFill>
                  <a:srgbClr val="00B0F0"/>
                </a:solidFill>
              </a:rPr>
              <a:t>inversiya</a:t>
            </a:r>
            <a:r>
              <a:rPr lang="en-US" sz="2000" dirty="0"/>
              <a:t> (lot. Inversion – to’ntaraman) deb ham atashadi. Mantiqiy inkor amali “A EMAS”, “not A”, “˥A”, “A” ko’rinishlarda yoziladi.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643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 sxemasi</a:t>
            </a:r>
            <a:br>
              <a:rPr lang="en-US" dirty="0"/>
            </a:br>
            <a:r>
              <a:rPr lang="en-US" dirty="0"/>
              <a:t>(“EMAS” elementi)</a:t>
            </a:r>
            <a:endParaRPr lang="ru-RU" dirty="0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5435674" y="1988840"/>
            <a:ext cx="2952750" cy="1943100"/>
            <a:chOff x="3288" y="2614"/>
            <a:chExt cx="1860" cy="1224"/>
          </a:xfrm>
        </p:grpSpPr>
        <p:sp>
          <p:nvSpPr>
            <p:cNvPr id="5" name="AutoShape 16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Line 17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3288" y="275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23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24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25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26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AutoShape 33"/>
            <p:cNvSpPr>
              <a:spLocks noChangeArrowheads="1"/>
            </p:cNvSpPr>
            <p:nvPr/>
          </p:nvSpPr>
          <p:spPr bwMode="auto">
            <a:xfrm>
              <a:off x="4059" y="2795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AutoShape 34"/>
            <p:cNvSpPr>
              <a:spLocks noChangeArrowheads="1"/>
            </p:cNvSpPr>
            <p:nvPr/>
          </p:nvSpPr>
          <p:spPr bwMode="auto">
            <a:xfrm>
              <a:off x="4332" y="2795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Line 35"/>
            <p:cNvSpPr>
              <a:spLocks noChangeShapeType="1"/>
            </p:cNvSpPr>
            <p:nvPr/>
          </p:nvSpPr>
          <p:spPr bwMode="auto">
            <a:xfrm>
              <a:off x="4241" y="2614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36"/>
            <p:cNvSpPr>
              <a:spLocks noChangeShapeType="1"/>
            </p:cNvSpPr>
            <p:nvPr/>
          </p:nvSpPr>
          <p:spPr bwMode="auto">
            <a:xfrm>
              <a:off x="4059" y="2931"/>
              <a:ext cx="363" cy="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7"/>
            <p:cNvSpPr>
              <a:spLocks noChangeShapeType="1"/>
            </p:cNvSpPr>
            <p:nvPr/>
          </p:nvSpPr>
          <p:spPr bwMode="auto">
            <a:xfrm>
              <a:off x="4150" y="2614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41"/>
          <p:cNvGrpSpPr>
            <a:grpSpLocks/>
          </p:cNvGrpSpPr>
          <p:nvPr/>
        </p:nvGrpSpPr>
        <p:grpSpPr bwMode="auto">
          <a:xfrm>
            <a:off x="382734" y="1917377"/>
            <a:ext cx="3868737" cy="1871663"/>
            <a:chOff x="2835" y="1072"/>
            <a:chExt cx="2437" cy="1179"/>
          </a:xfrm>
        </p:grpSpPr>
        <p:sp>
          <p:nvSpPr>
            <p:cNvPr id="21" name="Line 5"/>
            <p:cNvSpPr>
              <a:spLocks noChangeShapeType="1"/>
            </p:cNvSpPr>
            <p:nvPr/>
          </p:nvSpPr>
          <p:spPr bwMode="auto">
            <a:xfrm>
              <a:off x="3262" y="1072"/>
              <a:ext cx="15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3262" y="1072"/>
              <a:ext cx="0" cy="11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3262" y="2251"/>
              <a:ext cx="15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4812" y="1072"/>
              <a:ext cx="0" cy="11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2835" y="1706"/>
              <a:ext cx="3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4884" y="1706"/>
              <a:ext cx="388" cy="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2835" y="1408"/>
              <a:ext cx="363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dirty="0">
                  <a:solidFill>
                    <a:srgbClr val="FF0000"/>
                  </a:solidFill>
                </a:rPr>
                <a:t>1</a:t>
              </a:r>
              <a:endParaRPr lang="ru-RU" sz="25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 Box 40"/>
            <p:cNvSpPr txBox="1">
              <a:spLocks noChangeArrowheads="1"/>
            </p:cNvSpPr>
            <p:nvPr/>
          </p:nvSpPr>
          <p:spPr bwMode="auto">
            <a:xfrm>
              <a:off x="4876" y="1389"/>
              <a:ext cx="363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dirty="0">
                  <a:solidFill>
                    <a:srgbClr val="FF0000"/>
                  </a:solidFill>
                </a:rPr>
                <a:t>0</a:t>
              </a:r>
              <a:endParaRPr lang="ru-RU" sz="25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39552" y="4501569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	Inventor sxemasini </a:t>
            </a:r>
            <a:r>
              <a:rPr lang="en-US" sz="2000" dirty="0">
                <a:solidFill>
                  <a:srgbClr val="00B050"/>
                </a:solidFill>
              </a:rPr>
              <a:t>“teskari zanjir” </a:t>
            </a:r>
            <a:r>
              <a:rPr lang="en-US" sz="2000" dirty="0"/>
              <a:t>deb atasa ham bo’ladi. Unda bitta kirish va bitta chiqish mavjud. “</a:t>
            </a:r>
            <a:r>
              <a:rPr lang="en-US" sz="2000" b="1" i="1" dirty="0">
                <a:solidFill>
                  <a:srgbClr val="00B0F0"/>
                </a:solidFill>
              </a:rPr>
              <a:t>Emas</a:t>
            </a:r>
            <a:r>
              <a:rPr lang="en-US" sz="2000" dirty="0"/>
              <a:t>” mantiqiy amaliga mos keladigan elektr sxema tok manbai, chiroq va tutmadan iborat.  </a:t>
            </a:r>
            <a:endParaRPr lang="ru-RU" sz="2000" dirty="0"/>
          </a:p>
          <a:p>
            <a:pPr algn="just"/>
            <a:endParaRPr lang="ru-RU" sz="20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21412">
            <a:off x="1716763" y="2329620"/>
            <a:ext cx="1089501" cy="1080000"/>
          </a:xfrm>
          <a:prstGeom prst="rect">
            <a:avLst/>
          </a:prstGeom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1475656" y="2621855"/>
            <a:ext cx="720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Times New Roman"/>
                <a:ea typeface="Times New Roman"/>
              </a:rPr>
              <a:t>˥</a:t>
            </a:r>
            <a:endParaRPr lang="en-US" sz="2800" b="1" dirty="0">
              <a:latin typeface="Trebuchet MS" pitchFamily="34" charset="0"/>
            </a:endParaRPr>
          </a:p>
        </p:txBody>
      </p:sp>
      <p:grpSp>
        <p:nvGrpSpPr>
          <p:cNvPr id="34" name="Group 29"/>
          <p:cNvGrpSpPr>
            <a:grpSpLocks/>
          </p:cNvGrpSpPr>
          <p:nvPr/>
        </p:nvGrpSpPr>
        <p:grpSpPr bwMode="auto">
          <a:xfrm>
            <a:off x="5435674" y="2132856"/>
            <a:ext cx="2952750" cy="1800225"/>
            <a:chOff x="3288" y="2704"/>
            <a:chExt cx="1860" cy="1134"/>
          </a:xfrm>
        </p:grpSpPr>
        <p:sp>
          <p:nvSpPr>
            <p:cNvPr id="35" name="AutoShape 10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Line 11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3288" y="275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16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17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AutoShape 21"/>
            <p:cNvSpPr>
              <a:spLocks noChangeArrowheads="1"/>
            </p:cNvSpPr>
            <p:nvPr/>
          </p:nvSpPr>
          <p:spPr bwMode="auto">
            <a:xfrm>
              <a:off x="4059" y="2886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AutoShape 22"/>
            <p:cNvSpPr>
              <a:spLocks noChangeArrowheads="1"/>
            </p:cNvSpPr>
            <p:nvPr/>
          </p:nvSpPr>
          <p:spPr bwMode="auto">
            <a:xfrm>
              <a:off x="4332" y="2886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4241" y="2705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>
              <a:off x="4059" y="3022"/>
              <a:ext cx="363" cy="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25"/>
            <p:cNvSpPr>
              <a:spLocks noChangeShapeType="1"/>
            </p:cNvSpPr>
            <p:nvPr/>
          </p:nvSpPr>
          <p:spPr bwMode="auto">
            <a:xfrm>
              <a:off x="4150" y="2704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0" name="Group 4"/>
          <p:cNvGrpSpPr>
            <a:grpSpLocks/>
          </p:cNvGrpSpPr>
          <p:nvPr/>
        </p:nvGrpSpPr>
        <p:grpSpPr bwMode="auto">
          <a:xfrm>
            <a:off x="5435674" y="1988840"/>
            <a:ext cx="2952750" cy="1943100"/>
            <a:chOff x="3288" y="2614"/>
            <a:chExt cx="1860" cy="1224"/>
          </a:xfrm>
        </p:grpSpPr>
        <p:sp>
          <p:nvSpPr>
            <p:cNvPr id="51" name="AutoShape 5"/>
            <p:cNvSpPr>
              <a:spLocks noChangeArrowheads="1"/>
            </p:cNvSpPr>
            <p:nvPr/>
          </p:nvSpPr>
          <p:spPr bwMode="auto">
            <a:xfrm>
              <a:off x="3651" y="3475"/>
              <a:ext cx="363" cy="363"/>
            </a:xfrm>
            <a:prstGeom prst="flowChartSummingJunction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 flipH="1">
              <a:off x="3288" y="3657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 flipV="1">
              <a:off x="328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>
              <a:off x="3288" y="275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Line 9"/>
            <p:cNvSpPr>
              <a:spLocks noChangeShapeType="1"/>
            </p:cNvSpPr>
            <p:nvPr/>
          </p:nvSpPr>
          <p:spPr bwMode="auto">
            <a:xfrm>
              <a:off x="4014" y="3657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10"/>
            <p:cNvSpPr>
              <a:spLocks noChangeShapeType="1"/>
            </p:cNvSpPr>
            <p:nvPr/>
          </p:nvSpPr>
          <p:spPr bwMode="auto">
            <a:xfrm flipH="1">
              <a:off x="4604" y="3566"/>
              <a:ext cx="0" cy="182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11"/>
            <p:cNvSpPr>
              <a:spLocks noChangeShapeType="1"/>
            </p:cNvSpPr>
            <p:nvPr/>
          </p:nvSpPr>
          <p:spPr bwMode="auto">
            <a:xfrm>
              <a:off x="4694" y="3475"/>
              <a:ext cx="0" cy="36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12"/>
            <p:cNvSpPr>
              <a:spLocks noChangeShapeType="1"/>
            </p:cNvSpPr>
            <p:nvPr/>
          </p:nvSpPr>
          <p:spPr bwMode="auto">
            <a:xfrm>
              <a:off x="4694" y="365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13"/>
            <p:cNvSpPr>
              <a:spLocks noChangeShapeType="1"/>
            </p:cNvSpPr>
            <p:nvPr/>
          </p:nvSpPr>
          <p:spPr bwMode="auto">
            <a:xfrm flipV="1">
              <a:off x="5148" y="275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14"/>
            <p:cNvSpPr>
              <a:spLocks noChangeShapeType="1"/>
            </p:cNvSpPr>
            <p:nvPr/>
          </p:nvSpPr>
          <p:spPr bwMode="auto">
            <a:xfrm>
              <a:off x="4332" y="2750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AutoShape 15"/>
            <p:cNvSpPr>
              <a:spLocks noChangeArrowheads="1"/>
            </p:cNvSpPr>
            <p:nvPr/>
          </p:nvSpPr>
          <p:spPr bwMode="auto">
            <a:xfrm>
              <a:off x="4059" y="2795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" name="AutoShape 16"/>
            <p:cNvSpPr>
              <a:spLocks noChangeArrowheads="1"/>
            </p:cNvSpPr>
            <p:nvPr/>
          </p:nvSpPr>
          <p:spPr bwMode="auto">
            <a:xfrm>
              <a:off x="4332" y="2795"/>
              <a:ext cx="90" cy="90"/>
            </a:xfrm>
            <a:prstGeom prst="flowChartConnector">
              <a:avLst/>
            </a:prstGeom>
            <a:solidFill>
              <a:schemeClr val="accent2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4241" y="2614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Line 18"/>
            <p:cNvSpPr>
              <a:spLocks noChangeShapeType="1"/>
            </p:cNvSpPr>
            <p:nvPr/>
          </p:nvSpPr>
          <p:spPr bwMode="auto">
            <a:xfrm>
              <a:off x="4059" y="2931"/>
              <a:ext cx="363" cy="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Line 19"/>
            <p:cNvSpPr>
              <a:spLocks noChangeShapeType="1"/>
            </p:cNvSpPr>
            <p:nvPr/>
          </p:nvSpPr>
          <p:spPr bwMode="auto">
            <a:xfrm>
              <a:off x="4150" y="2614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690573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Qisqacha</a:t>
            </a:r>
            <a:r>
              <a:rPr lang="en-US" dirty="0"/>
              <a:t> </a:t>
            </a:r>
            <a:r>
              <a:rPr lang="en-US" dirty="0" err="1"/>
              <a:t>tarixiy</a:t>
            </a:r>
            <a:r>
              <a:rPr lang="en-US" dirty="0"/>
              <a:t> </a:t>
            </a:r>
            <a:r>
              <a:rPr lang="en-US" dirty="0" err="1"/>
              <a:t>ma’lumot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1628800"/>
            <a:ext cx="3067245" cy="4680000"/>
          </a:xfrm>
          <a:prstGeom prst="rect">
            <a:avLst/>
          </a:prstGeom>
          <a:ln w="38100" cap="sq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556792"/>
            <a:ext cx="49685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en-US" dirty="0" err="1"/>
              <a:t>Forobiy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mantiq</a:t>
            </a:r>
            <a:r>
              <a:rPr lang="en-US" dirty="0"/>
              <a:t> (</a:t>
            </a:r>
            <a:r>
              <a:rPr lang="en-US" dirty="0" err="1"/>
              <a:t>logika</a:t>
            </a:r>
            <a:r>
              <a:rPr lang="en-US" dirty="0"/>
              <a:t>) </a:t>
            </a:r>
            <a:r>
              <a:rPr lang="en-US" dirty="0" err="1"/>
              <a:t>ilmining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muammolariga</a:t>
            </a:r>
            <a:r>
              <a:rPr lang="en-US" dirty="0"/>
              <a:t> </a:t>
            </a:r>
            <a:r>
              <a:rPr lang="en-US" dirty="0" err="1"/>
              <a:t>doir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asarlar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Forobiyning</a:t>
            </a:r>
            <a:r>
              <a:rPr lang="en-US" dirty="0"/>
              <a:t> "</a:t>
            </a:r>
            <a:r>
              <a:rPr lang="en-US" dirty="0" err="1"/>
              <a:t>Aql</a:t>
            </a:r>
            <a:r>
              <a:rPr lang="en-US" dirty="0"/>
              <a:t> </a:t>
            </a:r>
            <a:r>
              <a:rPr lang="en-US" dirty="0" err="1"/>
              <a:t>ma’nolari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” </a:t>
            </a:r>
            <a:r>
              <a:rPr lang="en-US" dirty="0" err="1"/>
              <a:t>risolasida</a:t>
            </a:r>
            <a:r>
              <a:rPr lang="en-US" dirty="0"/>
              <a:t> </a:t>
            </a:r>
            <a:r>
              <a:rPr lang="en-US" dirty="0" err="1"/>
              <a:t>bayon</a:t>
            </a:r>
            <a:r>
              <a:rPr lang="en-US" dirty="0"/>
              <a:t> </a:t>
            </a:r>
            <a:r>
              <a:rPr lang="en-US" dirty="0" err="1"/>
              <a:t>etilganidek</a:t>
            </a:r>
            <a:r>
              <a:rPr lang="en-US" dirty="0"/>
              <a:t>, </a:t>
            </a:r>
            <a:r>
              <a:rPr lang="en-US" dirty="0" err="1"/>
              <a:t>aql</a:t>
            </a:r>
            <a:r>
              <a:rPr lang="en-US" dirty="0"/>
              <a:t>, </a:t>
            </a:r>
            <a:r>
              <a:rPr lang="en-US" dirty="0" err="1"/>
              <a:t>umuman</a:t>
            </a:r>
            <a:r>
              <a:rPr lang="en-US" dirty="0"/>
              <a:t> </a:t>
            </a:r>
            <a:r>
              <a:rPr lang="en-US" dirty="0" err="1"/>
              <a:t>bilish</a:t>
            </a:r>
            <a:r>
              <a:rPr lang="en-US" dirty="0"/>
              <a:t> </a:t>
            </a:r>
            <a:r>
              <a:rPr lang="en-US" dirty="0" err="1"/>
              <a:t>haqidagi</a:t>
            </a:r>
            <a:r>
              <a:rPr lang="en-US" dirty="0"/>
              <a:t> </a:t>
            </a:r>
            <a:r>
              <a:rPr lang="en-US" dirty="0" err="1"/>
              <a:t>ta’limotda</a:t>
            </a:r>
            <a:r>
              <a:rPr lang="en-US" dirty="0"/>
              <a:t> </a:t>
            </a:r>
            <a:r>
              <a:rPr lang="en-US" dirty="0" err="1"/>
              <a:t>mantiq</a:t>
            </a:r>
            <a:r>
              <a:rPr lang="en-US" dirty="0"/>
              <a:t> </a:t>
            </a:r>
            <a:r>
              <a:rPr lang="en-US" dirty="0" err="1"/>
              <a:t>ilmi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o’rin</a:t>
            </a:r>
            <a:r>
              <a:rPr lang="en-US" dirty="0"/>
              <a:t> </a:t>
            </a:r>
            <a:r>
              <a:rPr lang="en-US" dirty="0" err="1"/>
              <a:t>tutadi</a:t>
            </a:r>
            <a:r>
              <a:rPr lang="en-US" dirty="0"/>
              <a:t>. "</a:t>
            </a:r>
            <a:r>
              <a:rPr lang="en-US" dirty="0" err="1"/>
              <a:t>Mantiq</a:t>
            </a:r>
            <a:r>
              <a:rPr lang="en-US" dirty="0"/>
              <a:t> </a:t>
            </a:r>
            <a:r>
              <a:rPr lang="en-US" dirty="0" err="1"/>
              <a:t>san’ati</a:t>
            </a:r>
            <a:r>
              <a:rPr lang="en-US" dirty="0"/>
              <a:t> </a:t>
            </a:r>
            <a:r>
              <a:rPr lang="en-US" dirty="0" err="1"/>
              <a:t>kishiga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qonunlar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ma’lumot</a:t>
            </a:r>
            <a:r>
              <a:rPr lang="en-US" dirty="0"/>
              <a:t> </a:t>
            </a:r>
            <a:r>
              <a:rPr lang="en-US" dirty="0" err="1"/>
              <a:t>beradiki</a:t>
            </a:r>
            <a:r>
              <a:rPr lang="en-US" dirty="0"/>
              <a:t>, - deb </a:t>
            </a:r>
            <a:r>
              <a:rPr lang="en-US" dirty="0" err="1"/>
              <a:t>yozgan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 u,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qonunlar</a:t>
            </a:r>
            <a:r>
              <a:rPr lang="en-US" dirty="0"/>
              <a:t> </a:t>
            </a:r>
            <a:r>
              <a:rPr lang="en-US" dirty="0" err="1"/>
              <a:t>vositasida</a:t>
            </a:r>
            <a:r>
              <a:rPr lang="en-US" dirty="0"/>
              <a:t> </a:t>
            </a:r>
            <a:r>
              <a:rPr lang="en-US" dirty="0" err="1"/>
              <a:t>aql</a:t>
            </a:r>
            <a:r>
              <a:rPr lang="en-US" dirty="0"/>
              <a:t> </a:t>
            </a:r>
            <a:r>
              <a:rPr lang="en-US" dirty="0" err="1"/>
              <a:t>chiniqadi</a:t>
            </a:r>
            <a:r>
              <a:rPr lang="en-US" dirty="0"/>
              <a:t>,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sog’lom</a:t>
            </a:r>
            <a:r>
              <a:rPr lang="en-US" dirty="0"/>
              <a:t> </a:t>
            </a:r>
            <a:r>
              <a:rPr lang="en-US" dirty="0" err="1"/>
              <a:t>fikr</a:t>
            </a:r>
            <a:r>
              <a:rPr lang="en-US" dirty="0"/>
              <a:t> </a:t>
            </a:r>
            <a:r>
              <a:rPr lang="en-US" dirty="0" err="1"/>
              <a:t>yuritishga</a:t>
            </a:r>
            <a:r>
              <a:rPr lang="en-US" dirty="0"/>
              <a:t> </a:t>
            </a:r>
            <a:r>
              <a:rPr lang="en-US" dirty="0" err="1"/>
              <a:t>o'rganadi</a:t>
            </a:r>
            <a:r>
              <a:rPr lang="en-US" dirty="0"/>
              <a:t>". </a:t>
            </a:r>
            <a:r>
              <a:rPr lang="en-US" dirty="0" err="1"/>
              <a:t>Forobiy</a:t>
            </a:r>
            <a:r>
              <a:rPr lang="en-US" dirty="0"/>
              <a:t> </a:t>
            </a:r>
            <a:r>
              <a:rPr lang="en-US" dirty="0" err="1"/>
              <a:t>mantiq</a:t>
            </a:r>
            <a:r>
              <a:rPr lang="en-US" dirty="0"/>
              <a:t> </a:t>
            </a:r>
            <a:r>
              <a:rPr lang="en-US" dirty="0" err="1"/>
              <a:t>ilmi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grammatika</a:t>
            </a:r>
            <a:r>
              <a:rPr lang="en-US" dirty="0"/>
              <a:t> </a:t>
            </a:r>
            <a:r>
              <a:rPr lang="en-US" dirty="0" err="1"/>
              <a:t>o’rtasidagi</a:t>
            </a:r>
            <a:r>
              <a:rPr lang="en-US" dirty="0"/>
              <a:t> </a:t>
            </a:r>
            <a:r>
              <a:rPr lang="en-US" dirty="0" err="1"/>
              <a:t>mushtaraklikni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: </a:t>
            </a:r>
            <a:r>
              <a:rPr lang="en-US" dirty="0" err="1"/>
              <a:t>mantiqning</a:t>
            </a:r>
            <a:r>
              <a:rPr lang="en-US" dirty="0"/>
              <a:t> </a:t>
            </a:r>
            <a:r>
              <a:rPr lang="en-US" dirty="0" err="1"/>
              <a:t>aqlga</a:t>
            </a:r>
            <a:r>
              <a:rPr lang="en-US" dirty="0"/>
              <a:t> </a:t>
            </a:r>
            <a:r>
              <a:rPr lang="en-US" dirty="0" err="1"/>
              <a:t>munosabati</a:t>
            </a:r>
            <a:r>
              <a:rPr lang="en-US" dirty="0"/>
              <a:t> </a:t>
            </a:r>
            <a:r>
              <a:rPr lang="en-US" dirty="0" err="1"/>
              <a:t>grammatikaning</a:t>
            </a:r>
            <a:r>
              <a:rPr lang="en-US" dirty="0"/>
              <a:t> </a:t>
            </a:r>
            <a:r>
              <a:rPr lang="en-US" dirty="0" err="1"/>
              <a:t>tilga</a:t>
            </a:r>
            <a:r>
              <a:rPr lang="en-US" dirty="0"/>
              <a:t> </a:t>
            </a:r>
            <a:r>
              <a:rPr lang="en-US" dirty="0" err="1"/>
              <a:t>munosabati</a:t>
            </a:r>
            <a:r>
              <a:rPr lang="en-US" dirty="0"/>
              <a:t> </a:t>
            </a:r>
            <a:r>
              <a:rPr lang="en-US" dirty="0" err="1"/>
              <a:t>kabidir</a:t>
            </a:r>
            <a:r>
              <a:rPr lang="en-US" dirty="0"/>
              <a:t>. </a:t>
            </a:r>
            <a:r>
              <a:rPr lang="en-US" dirty="0" err="1"/>
              <a:t>Grammatika</a:t>
            </a:r>
            <a:r>
              <a:rPr lang="en-US" dirty="0"/>
              <a:t> </a:t>
            </a:r>
            <a:r>
              <a:rPr lang="en-US" dirty="0" err="1"/>
              <a:t>odamlar</a:t>
            </a:r>
            <a:r>
              <a:rPr lang="en-US" dirty="0"/>
              <a:t> </a:t>
            </a:r>
            <a:r>
              <a:rPr lang="en-US" dirty="0" err="1"/>
              <a:t>nutqini</a:t>
            </a:r>
            <a:r>
              <a:rPr lang="en-US" dirty="0"/>
              <a:t> </a:t>
            </a:r>
            <a:r>
              <a:rPr lang="en-US" dirty="0" err="1"/>
              <a:t>tarbiyalagani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mantiq</a:t>
            </a:r>
            <a:r>
              <a:rPr lang="en-US" dirty="0"/>
              <a:t> </a:t>
            </a:r>
            <a:r>
              <a:rPr lang="en-US" dirty="0" err="1"/>
              <a:t>ilmi</a:t>
            </a:r>
            <a:r>
              <a:rPr lang="en-US" dirty="0"/>
              <a:t> ham </a:t>
            </a:r>
            <a:r>
              <a:rPr lang="en-US" dirty="0" err="1"/>
              <a:t>tafakkurni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yo’ldan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aqlni</a:t>
            </a:r>
            <a:r>
              <a:rPr lang="en-US" dirty="0"/>
              <a:t> </a:t>
            </a:r>
            <a:r>
              <a:rPr lang="en-US" dirty="0" err="1"/>
              <a:t>to'g'rilab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202304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435</TotalTime>
  <Words>884</Words>
  <Application>Microsoft Office PowerPoint</Application>
  <PresentationFormat>Экран (4:3)</PresentationFormat>
  <Paragraphs>163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Century Schoolbook</vt:lpstr>
      <vt:lpstr>Times New Roman</vt:lpstr>
      <vt:lpstr>Trebuchet MS</vt:lpstr>
      <vt:lpstr>Wingdings</vt:lpstr>
      <vt:lpstr>Wingdings 2</vt:lpstr>
      <vt:lpstr>Эркер</vt:lpstr>
      <vt:lpstr>Mantiqiy amallar va mantiqiy elementlar</vt:lpstr>
      <vt:lpstr>Reja</vt:lpstr>
      <vt:lpstr>Mantiqiy ko’paytirish amali (Konyunksiya)</vt:lpstr>
      <vt:lpstr>Mos tushish sxemasi (“VA” elementi)</vt:lpstr>
      <vt:lpstr>Mantiqiy qo’shish amali (Dizyunksiya)</vt:lpstr>
      <vt:lpstr>Yig’uvchi sxema (“YOKI” elementi)</vt:lpstr>
      <vt:lpstr>Mantiqiy inkor amali (Inversiya)</vt:lpstr>
      <vt:lpstr>Inventor sxemasi (“EMAS” elementi)</vt:lpstr>
      <vt:lpstr>Qisqacha tarixiy ma’lumot</vt:lpstr>
      <vt:lpstr>Qisqacha tarixiy ma’lumot</vt:lpstr>
      <vt:lpstr>Mantiqiy ko’paytirish amali rostlik jadvalini aniqlang</vt:lpstr>
      <vt:lpstr>Mantiqiy amallar yozilgan qatorni aniqlang.</vt:lpstr>
      <vt:lpstr>Inventor sxemasi (“EMAS” elementi) ni aniqlang</vt:lpstr>
      <vt:lpstr>Mantiqiy elementlar yozilgan qatorni aniqlang.</vt:lpstr>
      <vt:lpstr>Yig’uvchi sxemaga mos keluvchi elektr zanjirini aniqlang</vt:lpstr>
      <vt:lpstr>Javobingiz to’g’ri!</vt:lpstr>
      <vt:lpstr>Javobingiz noto’g’ri!</vt:lpstr>
      <vt:lpstr>E’tiboringiz uchun raxmat!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49</cp:revision>
  <dcterms:created xsi:type="dcterms:W3CDTF">2015-05-03T16:26:17Z</dcterms:created>
  <dcterms:modified xsi:type="dcterms:W3CDTF">2024-06-25T04:06:45Z</dcterms:modified>
</cp:coreProperties>
</file>